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4"/>
  </p:sldMasterIdLst>
  <p:notesMasterIdLst>
    <p:notesMasterId r:id="rId29"/>
  </p:notesMasterIdLst>
  <p:sldIdLst>
    <p:sldId id="258" r:id="rId5"/>
    <p:sldId id="257" r:id="rId6"/>
    <p:sldId id="345" r:id="rId7"/>
    <p:sldId id="6010" r:id="rId8"/>
    <p:sldId id="259" r:id="rId9"/>
    <p:sldId id="6007" r:id="rId10"/>
    <p:sldId id="6006" r:id="rId11"/>
    <p:sldId id="6005" r:id="rId12"/>
    <p:sldId id="406" r:id="rId13"/>
    <p:sldId id="407" r:id="rId14"/>
    <p:sldId id="260" r:id="rId15"/>
    <p:sldId id="262" r:id="rId16"/>
    <p:sldId id="400" r:id="rId17"/>
    <p:sldId id="401" r:id="rId18"/>
    <p:sldId id="403" r:id="rId19"/>
    <p:sldId id="404" r:id="rId20"/>
    <p:sldId id="261" r:id="rId21"/>
    <p:sldId id="413" r:id="rId22"/>
    <p:sldId id="264" r:id="rId23"/>
    <p:sldId id="274" r:id="rId24"/>
    <p:sldId id="275" r:id="rId25"/>
    <p:sldId id="6012" r:id="rId26"/>
    <p:sldId id="6009" r:id="rId27"/>
    <p:sldId id="351" r:id="rId28"/>
  </p:sldIdLst>
  <p:sldSz cx="18288000" cy="10287000"/>
  <p:notesSz cx="6858000" cy="9144000"/>
  <p:embeddedFontLst>
    <p:embeddedFont>
      <p:font typeface="Calibri" panose="020F0502020204030204" pitchFamily="34" charset="0"/>
      <p:regular r:id="rId30"/>
      <p:bold r:id="rId31"/>
      <p:italic r:id="rId32"/>
      <p:boldItalic r:id="rId33"/>
    </p:embeddedFont>
    <p:embeddedFont>
      <p:font typeface="Glacial Indifference" pitchFamily="2" charset="0"/>
      <p:regular r:id="rId34"/>
    </p:embeddedFont>
    <p:embeddedFont>
      <p:font typeface="Montserrat" pitchFamily="2" charset="77"/>
      <p:regular r:id="rId35"/>
      <p:bold r:id="rId36"/>
      <p:italic r:id="rId37"/>
      <p:boldItalic r:id="rId38"/>
    </p:embeddedFont>
    <p:embeddedFont>
      <p:font typeface="Montserrat Bold" pitchFamily="2" charset="77"/>
      <p:bold r:id="rId39"/>
      <p:italic r:id="rId40"/>
      <p:boldItalic r:id="rId41"/>
    </p:embeddedFont>
    <p:embeddedFont>
      <p:font typeface="Now" pitchFamily="2" charset="77"/>
      <p:regular r:id="rId42"/>
    </p:embeddedFont>
  </p:embeddedFontLst>
  <p:custDataLst>
    <p:tags r:id="rId43"/>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04040"/>
    <a:srgbClr val="DCE6F2"/>
    <a:srgbClr val="C0504D"/>
    <a:srgbClr val="B2CFEA"/>
    <a:srgbClr val="A2B8FF"/>
    <a:srgbClr val="FCA873"/>
    <a:srgbClr val="8EB4E3"/>
    <a:srgbClr val="ED6959"/>
    <a:srgbClr val="7E4FFF"/>
    <a:srgbClr val="FF64A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8D3D5EF-AF8D-4C7B-A9E0-33763E368BE8}" v="112" dt="2023-10-10T08:46:57.59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8084" autoAdjust="0"/>
    <p:restoredTop sz="79908" autoAdjust="0"/>
  </p:normalViewPr>
  <p:slideViewPr>
    <p:cSldViewPr>
      <p:cViewPr varScale="1">
        <p:scale>
          <a:sx n="59" d="100"/>
          <a:sy n="59" d="100"/>
        </p:scale>
        <p:origin x="392" y="192"/>
      </p:cViewPr>
      <p:guideLst>
        <p:guide orient="horz" pos="2160"/>
        <p:guide pos="2880"/>
      </p:guideLst>
    </p:cSldViewPr>
  </p:slideViewPr>
  <p:outlineViewPr>
    <p:cViewPr>
      <p:scale>
        <a:sx n="33" d="100"/>
        <a:sy n="33" d="100"/>
      </p:scale>
      <p:origin x="0" y="0"/>
    </p:cViewPr>
  </p:outlineViewPr>
  <p:notesTextViewPr>
    <p:cViewPr>
      <p:scale>
        <a:sx n="170" d="100"/>
        <a:sy n="17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10.fntdata"/><Relationship Id="rId21" Type="http://schemas.openxmlformats.org/officeDocument/2006/relationships/slide" Target="slides/slide17.xml"/><Relationship Id="rId34" Type="http://schemas.openxmlformats.org/officeDocument/2006/relationships/font" Target="fonts/font5.fntdata"/><Relationship Id="rId42" Type="http://schemas.openxmlformats.org/officeDocument/2006/relationships/font" Target="fonts/font13.fntdata"/><Relationship Id="rId47"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notesMaster" Target="notesMasters/notesMaster1.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font" Target="fonts/font11.fntdata"/><Relationship Id="rId45"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font" Target="fonts/font7.fntdata"/><Relationship Id="rId49"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2.fntdata"/><Relationship Id="rId44"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tags" Target="tags/tag1.xml"/><Relationship Id="rId48" Type="http://schemas.microsoft.com/office/2016/11/relationships/changesInfo" Target="changesInfos/changesInfo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font" Target="fonts/font4.fntdata"/><Relationship Id="rId38" Type="http://schemas.openxmlformats.org/officeDocument/2006/relationships/font" Target="fonts/font9.fntdata"/><Relationship Id="rId46"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font" Target="fonts/font12.fntdata"/><Relationship Id="rId1" Type="http://schemas.openxmlformats.org/officeDocument/2006/relationships/customXml" Target="../customXml/item1.xml"/><Relationship Id="rId6"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ita Isabel Spínola E Silva" userId="S::zbc283@ku.dk::ba5000cd-55e1-4b11-ab9b-9a1c49cf6f11" providerId="AD" clId="Web-{E8D3D5EF-AF8D-4C7B-A9E0-33763E368BE8}"/>
    <pc:docChg chg="delSld modSld">
      <pc:chgData name="Rita Isabel Spínola E Silva" userId="S::zbc283@ku.dk::ba5000cd-55e1-4b11-ab9b-9a1c49cf6f11" providerId="AD" clId="Web-{E8D3D5EF-AF8D-4C7B-A9E0-33763E368BE8}" dt="2023-10-10T08:46:55.106" v="55" actId="20577"/>
      <pc:docMkLst>
        <pc:docMk/>
      </pc:docMkLst>
      <pc:sldChg chg="modSp">
        <pc:chgData name="Rita Isabel Spínola E Silva" userId="S::zbc283@ku.dk::ba5000cd-55e1-4b11-ab9b-9a1c49cf6f11" providerId="AD" clId="Web-{E8D3D5EF-AF8D-4C7B-A9E0-33763E368BE8}" dt="2023-10-10T08:44:51.352" v="52" actId="20577"/>
        <pc:sldMkLst>
          <pc:docMk/>
          <pc:sldMk cId="550049219" sldId="274"/>
        </pc:sldMkLst>
        <pc:spChg chg="mod">
          <ac:chgData name="Rita Isabel Spínola E Silva" userId="S::zbc283@ku.dk::ba5000cd-55e1-4b11-ab9b-9a1c49cf6f11" providerId="AD" clId="Web-{E8D3D5EF-AF8D-4C7B-A9E0-33763E368BE8}" dt="2023-10-10T08:44:51.352" v="52" actId="20577"/>
          <ac:spMkLst>
            <pc:docMk/>
            <pc:sldMk cId="550049219" sldId="274"/>
            <ac:spMk id="7" creationId="{00000000-0000-0000-0000-000000000000}"/>
          </ac:spMkLst>
        </pc:spChg>
      </pc:sldChg>
      <pc:sldChg chg="modSp">
        <pc:chgData name="Rita Isabel Spínola E Silva" userId="S::zbc283@ku.dk::ba5000cd-55e1-4b11-ab9b-9a1c49cf6f11" providerId="AD" clId="Web-{E8D3D5EF-AF8D-4C7B-A9E0-33763E368BE8}" dt="2023-10-10T08:46:55.106" v="55" actId="20577"/>
        <pc:sldMkLst>
          <pc:docMk/>
          <pc:sldMk cId="3683176023" sldId="351"/>
        </pc:sldMkLst>
        <pc:spChg chg="mod">
          <ac:chgData name="Rita Isabel Spínola E Silva" userId="S::zbc283@ku.dk::ba5000cd-55e1-4b11-ab9b-9a1c49cf6f11" providerId="AD" clId="Web-{E8D3D5EF-AF8D-4C7B-A9E0-33763E368BE8}" dt="2023-10-10T08:46:55.106" v="55" actId="20577"/>
          <ac:spMkLst>
            <pc:docMk/>
            <pc:sldMk cId="3683176023" sldId="351"/>
            <ac:spMk id="2" creationId="{F5FC4DD1-F21C-4C38-9C4F-5F86D04CF90F}"/>
          </ac:spMkLst>
        </pc:spChg>
      </pc:sldChg>
      <pc:sldChg chg="modSp">
        <pc:chgData name="Rita Isabel Spínola E Silva" userId="S::zbc283@ku.dk::ba5000cd-55e1-4b11-ab9b-9a1c49cf6f11" providerId="AD" clId="Web-{E8D3D5EF-AF8D-4C7B-A9E0-33763E368BE8}" dt="2023-10-10T08:38:19.229" v="34" actId="14100"/>
        <pc:sldMkLst>
          <pc:docMk/>
          <pc:sldMk cId="182654828" sldId="400"/>
        </pc:sldMkLst>
        <pc:spChg chg="mod">
          <ac:chgData name="Rita Isabel Spínola E Silva" userId="S::zbc283@ku.dk::ba5000cd-55e1-4b11-ab9b-9a1c49cf6f11" providerId="AD" clId="Web-{E8D3D5EF-AF8D-4C7B-A9E0-33763E368BE8}" dt="2023-10-10T08:38:19.229" v="34" actId="14100"/>
          <ac:spMkLst>
            <pc:docMk/>
            <pc:sldMk cId="182654828" sldId="400"/>
            <ac:spMk id="3" creationId="{00000000-0000-0000-0000-000000000000}"/>
          </ac:spMkLst>
        </pc:spChg>
      </pc:sldChg>
      <pc:sldChg chg="modSp">
        <pc:chgData name="Rita Isabel Spínola E Silva" userId="S::zbc283@ku.dk::ba5000cd-55e1-4b11-ab9b-9a1c49cf6f11" providerId="AD" clId="Web-{E8D3D5EF-AF8D-4C7B-A9E0-33763E368BE8}" dt="2023-10-10T08:31:45.277" v="19" actId="20577"/>
        <pc:sldMkLst>
          <pc:docMk/>
          <pc:sldMk cId="4224651563" sldId="401"/>
        </pc:sldMkLst>
        <pc:spChg chg="mod">
          <ac:chgData name="Rita Isabel Spínola E Silva" userId="S::zbc283@ku.dk::ba5000cd-55e1-4b11-ab9b-9a1c49cf6f11" providerId="AD" clId="Web-{E8D3D5EF-AF8D-4C7B-A9E0-33763E368BE8}" dt="2023-10-10T08:31:45.277" v="19" actId="20577"/>
          <ac:spMkLst>
            <pc:docMk/>
            <pc:sldMk cId="4224651563" sldId="401"/>
            <ac:spMk id="9" creationId="{00000000-0000-0000-0000-000000000000}"/>
          </ac:spMkLst>
        </pc:spChg>
      </pc:sldChg>
      <pc:sldChg chg="addSp delSp modSp">
        <pc:chgData name="Rita Isabel Spínola E Silva" userId="S::zbc283@ku.dk::ba5000cd-55e1-4b11-ab9b-9a1c49cf6f11" providerId="AD" clId="Web-{E8D3D5EF-AF8D-4C7B-A9E0-33763E368BE8}" dt="2023-10-10T08:41:10.875" v="50" actId="20577"/>
        <pc:sldMkLst>
          <pc:docMk/>
          <pc:sldMk cId="869861169" sldId="403"/>
        </pc:sldMkLst>
        <pc:spChg chg="del mod">
          <ac:chgData name="Rita Isabel Spínola E Silva" userId="S::zbc283@ku.dk::ba5000cd-55e1-4b11-ab9b-9a1c49cf6f11" providerId="AD" clId="Web-{E8D3D5EF-AF8D-4C7B-A9E0-33763E368BE8}" dt="2023-10-10T08:39:19.512" v="37"/>
          <ac:spMkLst>
            <pc:docMk/>
            <pc:sldMk cId="869861169" sldId="403"/>
            <ac:spMk id="3" creationId="{00000000-0000-0000-0000-000000000000}"/>
          </ac:spMkLst>
        </pc:spChg>
        <pc:spChg chg="add mod">
          <ac:chgData name="Rita Isabel Spínola E Silva" userId="S::zbc283@ku.dk::ba5000cd-55e1-4b11-ab9b-9a1c49cf6f11" providerId="AD" clId="Web-{E8D3D5EF-AF8D-4C7B-A9E0-33763E368BE8}" dt="2023-10-10T08:39:22.512" v="38" actId="1076"/>
          <ac:spMkLst>
            <pc:docMk/>
            <pc:sldMk cId="869861169" sldId="403"/>
            <ac:spMk id="4" creationId="{1F3E1176-2A19-F2EC-FA51-57A5C271220E}"/>
          </ac:spMkLst>
        </pc:spChg>
        <pc:spChg chg="mod">
          <ac:chgData name="Rita Isabel Spínola E Silva" userId="S::zbc283@ku.dk::ba5000cd-55e1-4b11-ab9b-9a1c49cf6f11" providerId="AD" clId="Web-{E8D3D5EF-AF8D-4C7B-A9E0-33763E368BE8}" dt="2023-10-10T08:41:10.875" v="50" actId="20577"/>
          <ac:spMkLst>
            <pc:docMk/>
            <pc:sldMk cId="869861169" sldId="403"/>
            <ac:spMk id="9" creationId="{00000000-0000-0000-0000-000000000000}"/>
          </ac:spMkLst>
        </pc:spChg>
      </pc:sldChg>
      <pc:sldChg chg="addSp delSp modSp">
        <pc:chgData name="Rita Isabel Spínola E Silva" userId="S::zbc283@ku.dk::ba5000cd-55e1-4b11-ab9b-9a1c49cf6f11" providerId="AD" clId="Web-{E8D3D5EF-AF8D-4C7B-A9E0-33763E368BE8}" dt="2023-10-10T08:40:58.359" v="49"/>
        <pc:sldMkLst>
          <pc:docMk/>
          <pc:sldMk cId="755943897" sldId="404"/>
        </pc:sldMkLst>
        <pc:spChg chg="del mod">
          <ac:chgData name="Rita Isabel Spínola E Silva" userId="S::zbc283@ku.dk::ba5000cd-55e1-4b11-ab9b-9a1c49cf6f11" providerId="AD" clId="Web-{E8D3D5EF-AF8D-4C7B-A9E0-33763E368BE8}" dt="2023-10-10T08:40:58.359" v="49"/>
          <ac:spMkLst>
            <pc:docMk/>
            <pc:sldMk cId="755943897" sldId="404"/>
            <ac:spMk id="3" creationId="{00000000-0000-0000-0000-000000000000}"/>
          </ac:spMkLst>
        </pc:spChg>
        <pc:spChg chg="add del mod">
          <ac:chgData name="Rita Isabel Spínola E Silva" userId="S::zbc283@ku.dk::ba5000cd-55e1-4b11-ab9b-9a1c49cf6f11" providerId="AD" clId="Web-{E8D3D5EF-AF8D-4C7B-A9E0-33763E368BE8}" dt="2023-10-10T08:40:27.749" v="46"/>
          <ac:spMkLst>
            <pc:docMk/>
            <pc:sldMk cId="755943897" sldId="404"/>
            <ac:spMk id="5" creationId="{00A07147-C84D-53B5-AF3A-E7E033484033}"/>
          </ac:spMkLst>
        </pc:spChg>
        <pc:spChg chg="add">
          <ac:chgData name="Rita Isabel Spínola E Silva" userId="S::zbc283@ku.dk::ba5000cd-55e1-4b11-ab9b-9a1c49cf6f11" providerId="AD" clId="Web-{E8D3D5EF-AF8D-4C7B-A9E0-33763E368BE8}" dt="2023-10-10T08:40:46.890" v="48"/>
          <ac:spMkLst>
            <pc:docMk/>
            <pc:sldMk cId="755943897" sldId="404"/>
            <ac:spMk id="13" creationId="{6220157F-2099-718B-0B61-EB821232A770}"/>
          </ac:spMkLst>
        </pc:spChg>
      </pc:sldChg>
      <pc:sldChg chg="modSp">
        <pc:chgData name="Rita Isabel Spínola E Silva" userId="S::zbc283@ku.dk::ba5000cd-55e1-4b11-ab9b-9a1c49cf6f11" providerId="AD" clId="Web-{E8D3D5EF-AF8D-4C7B-A9E0-33763E368BE8}" dt="2023-10-10T08:30:25.540" v="15" actId="20577"/>
        <pc:sldMkLst>
          <pc:docMk/>
          <pc:sldMk cId="1530240121" sldId="407"/>
        </pc:sldMkLst>
        <pc:spChg chg="mod">
          <ac:chgData name="Rita Isabel Spínola E Silva" userId="S::zbc283@ku.dk::ba5000cd-55e1-4b11-ab9b-9a1c49cf6f11" providerId="AD" clId="Web-{E8D3D5EF-AF8D-4C7B-A9E0-33763E368BE8}" dt="2023-10-10T08:30:25.540" v="15" actId="20577"/>
          <ac:spMkLst>
            <pc:docMk/>
            <pc:sldMk cId="1530240121" sldId="407"/>
            <ac:spMk id="2" creationId="{622EB82D-60EA-FBAC-8C7E-BDA1CADCE1ED}"/>
          </ac:spMkLst>
        </pc:spChg>
      </pc:sldChg>
      <pc:sldChg chg="modSp">
        <pc:chgData name="Rita Isabel Spínola E Silva" userId="S::zbc283@ku.dk::ba5000cd-55e1-4b11-ab9b-9a1c49cf6f11" providerId="AD" clId="Web-{E8D3D5EF-AF8D-4C7B-A9E0-33763E368BE8}" dt="2023-10-10T08:29:23.632" v="14" actId="20577"/>
        <pc:sldMkLst>
          <pc:docMk/>
          <pc:sldMk cId="2810113941" sldId="6006"/>
        </pc:sldMkLst>
        <pc:spChg chg="mod">
          <ac:chgData name="Rita Isabel Spínola E Silva" userId="S::zbc283@ku.dk::ba5000cd-55e1-4b11-ab9b-9a1c49cf6f11" providerId="AD" clId="Web-{E8D3D5EF-AF8D-4C7B-A9E0-33763E368BE8}" dt="2023-10-10T08:29:23.632" v="14" actId="20577"/>
          <ac:spMkLst>
            <pc:docMk/>
            <pc:sldMk cId="2810113941" sldId="6006"/>
            <ac:spMk id="2" creationId="{622EB82D-60EA-FBAC-8C7E-BDA1CADCE1ED}"/>
          </ac:spMkLst>
        </pc:spChg>
        <pc:spChg chg="mod">
          <ac:chgData name="Rita Isabel Spínola E Silva" userId="S::zbc283@ku.dk::ba5000cd-55e1-4b11-ab9b-9a1c49cf6f11" providerId="AD" clId="Web-{E8D3D5EF-AF8D-4C7B-A9E0-33763E368BE8}" dt="2023-10-10T08:28:19.426" v="7" actId="20577"/>
          <ac:spMkLst>
            <pc:docMk/>
            <pc:sldMk cId="2810113941" sldId="6006"/>
            <ac:spMk id="3" creationId="{960F5526-9151-D00A-FE1D-1B5B0058AF1C}"/>
          </ac:spMkLst>
        </pc:spChg>
      </pc:sldChg>
      <pc:sldChg chg="modSp">
        <pc:chgData name="Rita Isabel Spínola E Silva" userId="S::zbc283@ku.dk::ba5000cd-55e1-4b11-ab9b-9a1c49cf6f11" providerId="AD" clId="Web-{E8D3D5EF-AF8D-4C7B-A9E0-33763E368BE8}" dt="2023-10-10T08:27:52.394" v="5" actId="20577"/>
        <pc:sldMkLst>
          <pc:docMk/>
          <pc:sldMk cId="4179623829" sldId="6007"/>
        </pc:sldMkLst>
        <pc:spChg chg="mod">
          <ac:chgData name="Rita Isabel Spínola E Silva" userId="S::zbc283@ku.dk::ba5000cd-55e1-4b11-ab9b-9a1c49cf6f11" providerId="AD" clId="Web-{E8D3D5EF-AF8D-4C7B-A9E0-33763E368BE8}" dt="2023-10-10T08:27:52.394" v="5" actId="20577"/>
          <ac:spMkLst>
            <pc:docMk/>
            <pc:sldMk cId="4179623829" sldId="6007"/>
            <ac:spMk id="10" creationId="{82C556F6-7D01-471F-521A-EAE7C91530A7}"/>
          </ac:spMkLst>
        </pc:spChg>
      </pc:sldChg>
      <pc:sldChg chg="del">
        <pc:chgData name="Rita Isabel Spínola E Silva" userId="S::zbc283@ku.dk::ba5000cd-55e1-4b11-ab9b-9a1c49cf6f11" providerId="AD" clId="Web-{E8D3D5EF-AF8D-4C7B-A9E0-33763E368BE8}" dt="2023-10-10T08:32:15.732" v="20"/>
        <pc:sldMkLst>
          <pc:docMk/>
          <pc:sldMk cId="2675743666" sldId="6008"/>
        </pc:sldMkLst>
      </pc:sldChg>
    </pc:docChg>
  </pc:docChgLst>
</pc:chgInfo>
</file>

<file path=ppt/media/hdphoto1.wdp>
</file>

<file path=ppt/media/hdphoto2.wdp>
</file>

<file path=ppt/media/hdphoto3.wdp>
</file>

<file path=ppt/media/image1.png>
</file>

<file path=ppt/media/image10.svg>
</file>

<file path=ppt/media/image11.png>
</file>

<file path=ppt/media/image12.svg>
</file>

<file path=ppt/media/image13.png>
</file>

<file path=ppt/media/image14.svg>
</file>

<file path=ppt/media/image15.jpg>
</file>

<file path=ppt/media/image16.jpg>
</file>

<file path=ppt/media/image17.jp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svg>
</file>

<file path=ppt/media/image26.svg>
</file>

<file path=ppt/media/image27.png>
</file>

<file path=ppt/media/image28.sv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18.10.2023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1</a:t>
            </a:fld>
            <a:endParaRPr lang="cs-CZ"/>
          </a:p>
        </p:txBody>
      </p:sp>
    </p:spTree>
    <p:extLst>
      <p:ext uri="{BB962C8B-B14F-4D97-AF65-F5344CB8AC3E}">
        <p14:creationId xmlns:p14="http://schemas.microsoft.com/office/powerpoint/2010/main" val="14608148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10</a:t>
            </a:fld>
            <a:endParaRPr lang="cs-CZ"/>
          </a:p>
        </p:txBody>
      </p:sp>
    </p:spTree>
    <p:extLst>
      <p:ext uri="{BB962C8B-B14F-4D97-AF65-F5344CB8AC3E}">
        <p14:creationId xmlns:p14="http://schemas.microsoft.com/office/powerpoint/2010/main" val="21763760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871B2431-D351-4C6E-A3CF-9DFAC0E3E050}" type="slidenum">
              <a:rPr lang="cs-CZ" smtClean="0"/>
              <a:t>11</a:t>
            </a:fld>
            <a:endParaRPr lang="cs-CZ"/>
          </a:p>
        </p:txBody>
      </p:sp>
    </p:spTree>
    <p:extLst>
      <p:ext uri="{BB962C8B-B14F-4D97-AF65-F5344CB8AC3E}">
        <p14:creationId xmlns:p14="http://schemas.microsoft.com/office/powerpoint/2010/main" val="6327964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ML is more about development of tools that enable computer to do these human-like performances</a:t>
            </a:r>
          </a:p>
          <a:p>
            <a:endParaRPr lang="en-US" dirty="0"/>
          </a:p>
          <a:p>
            <a:r>
              <a:rPr lang="en-US" dirty="0"/>
              <a:t>DS is more about everything related to data</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ML is more about development of tools that enable computer to do these human-like performances</a:t>
            </a:r>
          </a:p>
          <a:p>
            <a:endParaRPr lang="en-US"/>
          </a:p>
          <a:p>
            <a:r>
              <a:rPr lang="en-US"/>
              <a:t>DS is more about everything related to data</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18945456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ML is more about development of tools that enable computer to do these human-like performances</a:t>
            </a:r>
          </a:p>
          <a:p>
            <a:endParaRPr lang="en-US" dirty="0"/>
          </a:p>
          <a:p>
            <a:r>
              <a:rPr lang="en-US" dirty="0"/>
              <a:t>DS is more about everything related to data</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197911705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ML is more about development of tools that enable computer to do these human-like performances</a:t>
            </a:r>
          </a:p>
          <a:p>
            <a:endParaRPr lang="en-US" dirty="0"/>
          </a:p>
          <a:p>
            <a:r>
              <a:rPr lang="en-US" dirty="0"/>
              <a:t>DS is more about everything related to data</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298367970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ML is more about development of tools that enable computer to do these human-like performances</a:t>
            </a:r>
          </a:p>
          <a:p>
            <a:endParaRPr lang="en-US"/>
          </a:p>
          <a:p>
            <a:r>
              <a:rPr lang="en-US"/>
              <a:t>DS is more about everything related to data</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19804031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17</a:t>
            </a:fld>
            <a:endParaRPr lang="cs-CZ"/>
          </a:p>
        </p:txBody>
      </p:sp>
    </p:spTree>
    <p:extLst>
      <p:ext uri="{BB962C8B-B14F-4D97-AF65-F5344CB8AC3E}">
        <p14:creationId xmlns:p14="http://schemas.microsoft.com/office/powerpoint/2010/main" val="41146920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18</a:t>
            </a:fld>
            <a:endParaRPr lang="cs-CZ"/>
          </a:p>
        </p:txBody>
      </p:sp>
    </p:spTree>
    <p:extLst>
      <p:ext uri="{BB962C8B-B14F-4D97-AF65-F5344CB8AC3E}">
        <p14:creationId xmlns:p14="http://schemas.microsoft.com/office/powerpoint/2010/main" val="365039190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19</a:t>
            </a:fld>
            <a:endParaRPr lang="cs-CZ"/>
          </a:p>
        </p:txBody>
      </p:sp>
    </p:spTree>
    <p:extLst>
      <p:ext uri="{BB962C8B-B14F-4D97-AF65-F5344CB8AC3E}">
        <p14:creationId xmlns:p14="http://schemas.microsoft.com/office/powerpoint/2010/main" val="29058944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2</a:t>
            </a:fld>
            <a:endParaRPr lang="cs-CZ"/>
          </a:p>
        </p:txBody>
      </p:sp>
    </p:spTree>
    <p:extLst>
      <p:ext uri="{BB962C8B-B14F-4D97-AF65-F5344CB8AC3E}">
        <p14:creationId xmlns:p14="http://schemas.microsoft.com/office/powerpoint/2010/main" val="271714941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20</a:t>
            </a:fld>
            <a:endParaRPr lang="cs-CZ"/>
          </a:p>
        </p:txBody>
      </p:sp>
    </p:spTree>
    <p:extLst>
      <p:ext uri="{BB962C8B-B14F-4D97-AF65-F5344CB8AC3E}">
        <p14:creationId xmlns:p14="http://schemas.microsoft.com/office/powerpoint/2010/main" val="388806468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21</a:t>
            </a:fld>
            <a:endParaRPr lang="cs-CZ"/>
          </a:p>
        </p:txBody>
      </p:sp>
    </p:spTree>
    <p:extLst>
      <p:ext uri="{BB962C8B-B14F-4D97-AF65-F5344CB8AC3E}">
        <p14:creationId xmlns:p14="http://schemas.microsoft.com/office/powerpoint/2010/main" val="281376680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22</a:t>
            </a:fld>
            <a:endParaRPr lang="cs-CZ"/>
          </a:p>
        </p:txBody>
      </p:sp>
    </p:spTree>
    <p:extLst>
      <p:ext uri="{BB962C8B-B14F-4D97-AF65-F5344CB8AC3E}">
        <p14:creationId xmlns:p14="http://schemas.microsoft.com/office/powerpoint/2010/main" val="277932916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23</a:t>
            </a:fld>
            <a:endParaRPr lang="cs-CZ"/>
          </a:p>
        </p:txBody>
      </p:sp>
    </p:spTree>
    <p:extLst>
      <p:ext uri="{BB962C8B-B14F-4D97-AF65-F5344CB8AC3E}">
        <p14:creationId xmlns:p14="http://schemas.microsoft.com/office/powerpoint/2010/main" val="30488919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dirty="0"/>
          </a:p>
          <a:p>
            <a:endParaRPr lang="en-US" dirty="0"/>
          </a:p>
          <a:p>
            <a:r>
              <a:rPr lang="en-US" dirty="0"/>
              <a:t>What kind of data types do you and your collaborators work with? </a:t>
            </a:r>
          </a:p>
          <a:p>
            <a:r>
              <a:rPr lang="en-US" dirty="0"/>
              <a:t>What would you like to work with?</a:t>
            </a:r>
          </a:p>
          <a:p>
            <a:endParaRPr lang="en-US" dirty="0"/>
          </a:p>
          <a:p>
            <a:r>
              <a:rPr lang="en-US" dirty="0"/>
              <a:t>Which of the roles we have introduced do you see yourself in? </a:t>
            </a:r>
          </a:p>
          <a:p>
            <a:r>
              <a:rPr lang="en-US" dirty="0"/>
              <a:t>Do you have people in your group or among your collaborators to fill the other roles? If not, what are alternatives?</a:t>
            </a:r>
          </a:p>
        </p:txBody>
      </p:sp>
      <p:sp>
        <p:nvSpPr>
          <p:cNvPr id="4" name="Slide Number Placeholder 3"/>
          <p:cNvSpPr>
            <a:spLocks noGrp="1"/>
          </p:cNvSpPr>
          <p:nvPr>
            <p:ph type="sldNum" sz="quarter" idx="5"/>
          </p:nvPr>
        </p:nvSpPr>
        <p:spPr/>
        <p:txBody>
          <a:bodyPr/>
          <a:lstStyle/>
          <a:p>
            <a:fld id="{871B2431-D351-4C6E-A3CF-9DFAC0E3E050}" type="slidenum">
              <a:rPr lang="cs-CZ" smtClean="0"/>
              <a:t>24</a:t>
            </a:fld>
            <a:endParaRPr lang="cs-CZ"/>
          </a:p>
        </p:txBody>
      </p:sp>
    </p:spTree>
    <p:extLst>
      <p:ext uri="{BB962C8B-B14F-4D97-AF65-F5344CB8AC3E}">
        <p14:creationId xmlns:p14="http://schemas.microsoft.com/office/powerpoint/2010/main" val="37005436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r>
              <a:rPr lang="en-US" dirty="0"/>
              <a:t>Before starting the day, I would like to spend 2 minutes to introduce you to the Center for Health Data Science (HeaDS) </a:t>
            </a:r>
          </a:p>
        </p:txBody>
      </p:sp>
      <p:sp>
        <p:nvSpPr>
          <p:cNvPr id="4" name="Slide Number Placeholder 3"/>
          <p:cNvSpPr>
            <a:spLocks noGrp="1"/>
          </p:cNvSpPr>
          <p:nvPr>
            <p:ph type="sldNum" sz="quarter" idx="5"/>
          </p:nvPr>
        </p:nvSpPr>
        <p:spPr/>
        <p:txBody>
          <a:bodyPr/>
          <a:lstStyle/>
          <a:p>
            <a:fld id="{BE13A22E-5356-8146-8AED-A040CA78C11D}" type="slidenum">
              <a:rPr lang="en-US" smtClean="0"/>
              <a:t>3</a:t>
            </a:fld>
            <a:endParaRPr lang="en-US"/>
          </a:p>
        </p:txBody>
      </p:sp>
    </p:spTree>
    <p:extLst>
      <p:ext uri="{BB962C8B-B14F-4D97-AF65-F5344CB8AC3E}">
        <p14:creationId xmlns:p14="http://schemas.microsoft.com/office/powerpoint/2010/main" val="15234661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4</a:t>
            </a:fld>
            <a:endParaRPr lang="cs-CZ"/>
          </a:p>
        </p:txBody>
      </p:sp>
    </p:spTree>
    <p:extLst>
      <p:ext uri="{BB962C8B-B14F-4D97-AF65-F5344CB8AC3E}">
        <p14:creationId xmlns:p14="http://schemas.microsoft.com/office/powerpoint/2010/main" val="33312155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5</a:t>
            </a:fld>
            <a:endParaRPr lang="cs-CZ"/>
          </a:p>
        </p:txBody>
      </p:sp>
    </p:spTree>
    <p:extLst>
      <p:ext uri="{BB962C8B-B14F-4D97-AF65-F5344CB8AC3E}">
        <p14:creationId xmlns:p14="http://schemas.microsoft.com/office/powerpoint/2010/main" val="19649213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Montserrat" pitchFamily="2" charset="77"/>
                <a:cs typeface="Futura Condensed Medium" panose="020B0602020204020303" pitchFamily="34" charset="-79"/>
              </a:rPr>
              <a:t>Started in 2019</a:t>
            </a:r>
            <a:r>
              <a:rPr lang="en-GB" sz="1200" dirty="0">
                <a:latin typeface="Montserrat" pitchFamily="2" charset="77"/>
                <a:cs typeface="Futura Condensed Medium" panose="020B0602020204020303" pitchFamily="34" charset="-79"/>
              </a:rPr>
              <a:t> at SUND by vice dean of education Hans Henrik </a:t>
            </a:r>
            <a:r>
              <a:rPr lang="en-GB" sz="1200" dirty="0" err="1">
                <a:latin typeface="Montserrat" pitchFamily="2" charset="77"/>
                <a:cs typeface="Futura Condensed Medium" panose="020B0602020204020303" pitchFamily="34" charset="-79"/>
              </a:rPr>
              <a:t>Saxild</a:t>
            </a:r>
            <a:endParaRPr lang="en-GB" sz="1200" dirty="0">
              <a:latin typeface="Montserrat" pitchFamily="2" charset="77"/>
              <a:cs typeface="Futura Condensed Medium" panose="020B0602020204020303" pitchFamily="34" charset="-79"/>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latin typeface="Montserrat" pitchFamily="2" charset="77"/>
              <a:cs typeface="Futura Condensed Medium" panose="020B0602020204020303" pitchFamily="34" charset="-79"/>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Montserrat" pitchFamily="2" charset="77"/>
                <a:cs typeface="Futura Condensed Medium" panose="020B0602020204020303" pitchFamily="34" charset="-79"/>
              </a:rPr>
              <a:t>Then taken up by KU board of directors and implemented KU wide</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err="1">
                <a:latin typeface="Montserrat" pitchFamily="2" charset="77"/>
                <a:cs typeface="Futura Condensed Medium" panose="020B0602020204020303" pitchFamily="34" charset="-79"/>
              </a:rPr>
              <a:t>Sund</a:t>
            </a:r>
            <a:r>
              <a:rPr lang="en-GB" sz="1200" dirty="0">
                <a:latin typeface="Montserrat" pitchFamily="2" charset="77"/>
                <a:cs typeface="Futura Condensed Medium" panose="020B0602020204020303" pitchFamily="34" charset="-79"/>
              </a:rPr>
              <a:t> is 1 year ahead of the rest of the faculties in the process. Some departments and institutes are further in the process than others.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latin typeface="Montserrat" pitchFamily="2" charset="77"/>
              <a:cs typeface="Futura Condensed Medium" panose="020B0602020204020303" pitchFamily="34" charset="-79"/>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Montserrat" pitchFamily="2" charset="77"/>
                <a:cs typeface="Futura Condensed Medium" panose="020B0602020204020303" pitchFamily="34" charset="-79"/>
              </a:rPr>
              <a:t>The 5 – 7,5 ECTS can be one or two new, specific courses or DCC can be integrated into existing courses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latin typeface="Montserrat" pitchFamily="2" charset="77"/>
              <a:cs typeface="Futura Condensed Medium" panose="020B0602020204020303" pitchFamily="34" charset="-79"/>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Montserrat" pitchFamily="2" charset="77"/>
                <a:cs typeface="Futura Condensed Medium" panose="020B0602020204020303" pitchFamily="34" charset="-79"/>
              </a:rPr>
              <a:t>Future-proof educations at KU by adding digital competences, also in the formal learning objectives and give graduates the skills they need to succeed in research careers as well as the job market</a:t>
            </a:r>
            <a:endParaRPr lang="en-US" sz="1200" dirty="0">
              <a:latin typeface="Montserrat" pitchFamily="2" charset="77"/>
              <a:cs typeface="Futura Condensed Medium" panose="020B0602020204020303" pitchFamily="34" charset="-79"/>
            </a:endParaRPr>
          </a:p>
        </p:txBody>
      </p:sp>
      <p:sp>
        <p:nvSpPr>
          <p:cNvPr id="4" name="Slide Number Placeholder 3"/>
          <p:cNvSpPr>
            <a:spLocks noGrp="1"/>
          </p:cNvSpPr>
          <p:nvPr>
            <p:ph type="sldNum" sz="quarter" idx="5"/>
          </p:nvPr>
        </p:nvSpPr>
        <p:spPr/>
        <p:txBody>
          <a:bodyPr/>
          <a:lstStyle/>
          <a:p>
            <a:fld id="{871B2431-D351-4C6E-A3CF-9DFAC0E3E050}" type="slidenum">
              <a:rPr lang="cs-CZ" smtClean="0"/>
              <a:t>6</a:t>
            </a:fld>
            <a:endParaRPr lang="cs-CZ"/>
          </a:p>
        </p:txBody>
      </p:sp>
    </p:spTree>
    <p:extLst>
      <p:ext uri="{BB962C8B-B14F-4D97-AF65-F5344CB8AC3E}">
        <p14:creationId xmlns:p14="http://schemas.microsoft.com/office/powerpoint/2010/main" val="13336373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r>
              <a:rPr lang="en-US" sz="1200" b="1" dirty="0"/>
              <a:t>What is this course not?</a:t>
            </a:r>
          </a:p>
          <a:p>
            <a:endParaRPr lang="en-US" sz="1200" b="1" dirty="0"/>
          </a:p>
          <a:p>
            <a:r>
              <a:rPr lang="en-US" sz="1200" b="1" dirty="0"/>
              <a:t>Not about generative AI (no </a:t>
            </a:r>
            <a:r>
              <a:rPr lang="en-US" sz="1200" b="1" dirty="0" err="1"/>
              <a:t>ChatGPT</a:t>
            </a:r>
            <a:r>
              <a:rPr lang="en-US" sz="1200" b="1" dirty="0"/>
              <a:t>, DallE2, </a:t>
            </a:r>
            <a:r>
              <a:rPr lang="en-US" sz="1200" b="1" dirty="0" err="1"/>
              <a:t>ect</a:t>
            </a:r>
            <a:r>
              <a:rPr lang="en-US" sz="1200" b="1" dirty="0"/>
              <a:t>)</a:t>
            </a:r>
          </a:p>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7</a:t>
            </a:fld>
            <a:endParaRPr lang="cs-CZ"/>
          </a:p>
        </p:txBody>
      </p:sp>
    </p:spTree>
    <p:extLst>
      <p:ext uri="{BB962C8B-B14F-4D97-AF65-F5344CB8AC3E}">
        <p14:creationId xmlns:p14="http://schemas.microsoft.com/office/powerpoint/2010/main" val="36743141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sz="1200" dirty="0">
              <a:latin typeface="Montserrat" pitchFamily="2" charset="77"/>
            </a:endParaRPr>
          </a:p>
          <a:p>
            <a:pPr marL="171450" indent="-171450">
              <a:buFontTx/>
              <a:buChar char="-"/>
            </a:pPr>
            <a:r>
              <a:rPr lang="en-US" sz="1200" dirty="0">
                <a:latin typeface="Montserrat" pitchFamily="2" charset="77"/>
              </a:rPr>
              <a:t>Data collection and access</a:t>
            </a:r>
          </a:p>
          <a:p>
            <a:pPr marL="171450" indent="-171450">
              <a:buFontTx/>
              <a:buChar char="-"/>
            </a:pPr>
            <a:endParaRPr lang="en-US" sz="1200" dirty="0">
              <a:latin typeface="Montserrat" pitchFamily="2" charset="77"/>
            </a:endParaRPr>
          </a:p>
          <a:p>
            <a:pPr marL="171450" indent="-171450">
              <a:buFontTx/>
              <a:buChar char="-"/>
            </a:pPr>
            <a:endParaRPr lang="en-US" sz="1200" dirty="0">
              <a:latin typeface="Montserrat" pitchFamily="2" charset="77"/>
            </a:endParaRPr>
          </a:p>
          <a:p>
            <a:endParaRPr lang="en-US" sz="1200" dirty="0">
              <a:latin typeface="Montserrat" pitchFamily="2" charset="77"/>
            </a:endParaRPr>
          </a:p>
          <a:p>
            <a:r>
              <a:rPr lang="en-US" sz="1200" dirty="0">
                <a:latin typeface="Montserrat" pitchFamily="2" charset="77"/>
              </a:rPr>
              <a:t>Maybe validation?</a:t>
            </a:r>
          </a:p>
          <a:p>
            <a:r>
              <a:rPr lang="en-US" sz="1200" dirty="0">
                <a:latin typeface="Montserrat" pitchFamily="2" charset="77"/>
              </a:rPr>
              <a:t>Overfitting</a:t>
            </a:r>
          </a:p>
          <a:p>
            <a:r>
              <a:rPr lang="en-US" sz="1200" dirty="0">
                <a:latin typeface="Montserrat" pitchFamily="2" charset="77"/>
              </a:rPr>
              <a:t>Bias, confidence (interval)</a:t>
            </a:r>
            <a:endParaRPr lang="en-GB" sz="1200" dirty="0">
              <a:latin typeface="Montserrat" pitchFamily="2" charset="77"/>
            </a:endParaRPr>
          </a:p>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8</a:t>
            </a:fld>
            <a:endParaRPr lang="cs-CZ"/>
          </a:p>
        </p:txBody>
      </p:sp>
    </p:spTree>
    <p:extLst>
      <p:ext uri="{BB962C8B-B14F-4D97-AF65-F5344CB8AC3E}">
        <p14:creationId xmlns:p14="http://schemas.microsoft.com/office/powerpoint/2010/main" val="6370196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9</a:t>
            </a:fld>
            <a:endParaRPr lang="cs-CZ"/>
          </a:p>
        </p:txBody>
      </p:sp>
    </p:spTree>
    <p:extLst>
      <p:ext uri="{BB962C8B-B14F-4D97-AF65-F5344CB8AC3E}">
        <p14:creationId xmlns:p14="http://schemas.microsoft.com/office/powerpoint/2010/main" val="39681921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10/18/23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10/18/23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10/18/23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10/18/23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10/18/23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10/18/23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10/18/23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10/18/23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10/18/23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10/18/23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10/18/23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10/18/23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15.jpg"/><Relationship Id="rId7" Type="http://schemas.openxmlformats.org/officeDocument/2006/relationships/image" Target="../media/image14.sv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13.png"/><Relationship Id="rId5" Type="http://schemas.microsoft.com/office/2007/relationships/hdphoto" Target="../media/hdphoto1.wdp"/><Relationship Id="rId4" Type="http://schemas.openxmlformats.org/officeDocument/2006/relationships/image" Target="../media/image2.png"/><Relationship Id="rId9" Type="http://schemas.openxmlformats.org/officeDocument/2006/relationships/image" Target="../media/image12.svg"/></Relationships>
</file>

<file path=ppt/slides/_rels/slide11.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1.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2.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7" Type="http://schemas.microsoft.com/office/2007/relationships/hdphoto" Target="../media/hdphoto1.wdp"/><Relationship Id="rId2" Type="http://schemas.openxmlformats.org/officeDocument/2006/relationships/notesSlide" Target="../notesSlides/notesSlide18.xml"/><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image" Target="../media/image22.png"/><Relationship Id="rId4" Type="http://schemas.openxmlformats.org/officeDocument/2006/relationships/image" Target="../media/image21.png"/></Relationships>
</file>

<file path=ppt/slides/_rels/slide1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9.xml"/><Relationship Id="rId1" Type="http://schemas.openxmlformats.org/officeDocument/2006/relationships/slideLayout" Target="../slideLayouts/slideLayout7.xml"/><Relationship Id="rId6" Type="http://schemas.microsoft.com/office/2007/relationships/hdphoto" Target="../media/hdphoto1.wdp"/><Relationship Id="rId5" Type="http://schemas.openxmlformats.org/officeDocument/2006/relationships/image" Target="../media/image2.png"/><Relationship Id="rId4" Type="http://schemas.microsoft.com/office/2007/relationships/hdphoto" Target="../media/hdphoto3.wdp"/></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microsoft.com/office/2007/relationships/hdphoto" Target="../media/hdphoto1.wdp"/></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7.xml"/><Relationship Id="rId4" Type="http://schemas.microsoft.com/office/2007/relationships/hdphoto" Target="../media/hdphoto1.wdp"/></Relationships>
</file>

<file path=ppt/slides/_rels/slide22.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2.png"/><Relationship Id="rId7" Type="http://schemas.openxmlformats.org/officeDocument/2006/relationships/image" Target="../media/image22.png"/><Relationship Id="rId2" Type="http://schemas.openxmlformats.org/officeDocument/2006/relationships/notesSlide" Target="../notesSlides/notesSlide22.xml"/><Relationship Id="rId1" Type="http://schemas.openxmlformats.org/officeDocument/2006/relationships/slideLayout" Target="../slideLayouts/slideLayout7.xml"/><Relationship Id="rId6" Type="http://schemas.openxmlformats.org/officeDocument/2006/relationships/image" Target="../media/image21.png"/><Relationship Id="rId5" Type="http://schemas.openxmlformats.org/officeDocument/2006/relationships/image" Target="../media/image20.png"/><Relationship Id="rId4" Type="http://schemas.microsoft.com/office/2007/relationships/hdphoto" Target="../media/hdphoto1.wdp"/><Relationship Id="rId9" Type="http://schemas.openxmlformats.org/officeDocument/2006/relationships/image" Target="../media/image25.svg"/></Relationships>
</file>

<file path=ppt/slides/_rels/slide23.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15.jpg"/><Relationship Id="rId7" Type="http://schemas.openxmlformats.org/officeDocument/2006/relationships/image" Target="../media/image14.svg"/><Relationship Id="rId2" Type="http://schemas.openxmlformats.org/officeDocument/2006/relationships/notesSlide" Target="../notesSlides/notesSlide23.xml"/><Relationship Id="rId1" Type="http://schemas.openxmlformats.org/officeDocument/2006/relationships/slideLayout" Target="../slideLayouts/slideLayout7.xml"/><Relationship Id="rId6" Type="http://schemas.openxmlformats.org/officeDocument/2006/relationships/image" Target="../media/image13.png"/><Relationship Id="rId5" Type="http://schemas.microsoft.com/office/2007/relationships/hdphoto" Target="../media/hdphoto1.wdp"/><Relationship Id="rId4" Type="http://schemas.openxmlformats.org/officeDocument/2006/relationships/image" Target="../media/image2.png"/><Relationship Id="rId9" Type="http://schemas.openxmlformats.org/officeDocument/2006/relationships/image" Target="../media/image12.svg"/></Relationships>
</file>

<file path=ppt/slides/_rels/slide24.xml.rels><?xml version="1.0" encoding="UTF-8" standalone="yes"?>
<Relationships xmlns="http://schemas.openxmlformats.org/package/2006/relationships"><Relationship Id="rId8" Type="http://schemas.openxmlformats.org/officeDocument/2006/relationships/image" Target="../media/image28.svg"/><Relationship Id="rId3" Type="http://schemas.openxmlformats.org/officeDocument/2006/relationships/image" Target="../media/image2.png"/><Relationship Id="rId7" Type="http://schemas.openxmlformats.org/officeDocument/2006/relationships/image" Target="../media/image27.png"/><Relationship Id="rId2" Type="http://schemas.openxmlformats.org/officeDocument/2006/relationships/notesSlide" Target="../notesSlides/notesSlide24.xml"/><Relationship Id="rId1" Type="http://schemas.openxmlformats.org/officeDocument/2006/relationships/slideLayout" Target="../slideLayouts/slideLayout7.xml"/><Relationship Id="rId6" Type="http://schemas.openxmlformats.org/officeDocument/2006/relationships/image" Target="../media/image26.svg"/><Relationship Id="rId5" Type="http://schemas.openxmlformats.org/officeDocument/2006/relationships/image" Target="../media/image9.png"/><Relationship Id="rId10" Type="http://schemas.openxmlformats.org/officeDocument/2006/relationships/image" Target="../media/image12.svg"/><Relationship Id="rId4" Type="http://schemas.microsoft.com/office/2007/relationships/hdphoto" Target="../media/hdphoto1.wdp"/><Relationship Id="rId9" Type="http://schemas.openxmlformats.org/officeDocument/2006/relationships/image" Target="../media/image11.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microsoft.com/office/2007/relationships/hdphoto" Target="../media/hdphoto2.wdp"/><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9.png"/><Relationship Id="rId7"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slides/_rels/slide8.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13.png"/><Relationship Id="rId7"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4.svg"/></Relationships>
</file>

<file path=ppt/slides/_rels/slide9.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D7FDBFCE-9478-49A9-93D8-B672025DD9D4}"/>
              </a:ext>
            </a:extLst>
          </p:cNvPr>
          <p:cNvSpPr/>
          <p:nvPr/>
        </p:nvSpPr>
        <p:spPr>
          <a:xfrm>
            <a:off x="0" y="1"/>
            <a:ext cx="18287999" cy="2578850"/>
          </a:xfrm>
          <a:prstGeom prst="rect">
            <a:avLst/>
          </a:prstGeom>
          <a:solidFill>
            <a:srgbClr val="B2CF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solidFill>
                <a:schemeClr val="bg1">
                  <a:lumMod val="65000"/>
                </a:schemeClr>
              </a:solidFill>
            </a:endParaRPr>
          </a:p>
        </p:txBody>
      </p:sp>
      <p:sp>
        <p:nvSpPr>
          <p:cNvPr id="31" name="TextBox 31"/>
          <p:cNvSpPr txBox="1"/>
          <p:nvPr/>
        </p:nvSpPr>
        <p:spPr>
          <a:xfrm>
            <a:off x="6188363" y="3402910"/>
            <a:ext cx="3142320" cy="3278286"/>
          </a:xfrm>
          <a:prstGeom prst="rect">
            <a:avLst/>
          </a:prstGeom>
        </p:spPr>
        <p:txBody>
          <a:bodyPr lIns="50800" tIns="50800" rIns="50800" bIns="50800" rtlCol="0" anchor="ctr"/>
          <a:lstStyle/>
          <a:p>
            <a:pPr algn="ctr">
              <a:lnSpc>
                <a:spcPts val="2969"/>
              </a:lnSpc>
            </a:pPr>
            <a:endParaRPr/>
          </a:p>
        </p:txBody>
      </p:sp>
      <p:sp>
        <p:nvSpPr>
          <p:cNvPr id="37" name="TextBox 37"/>
          <p:cNvSpPr txBox="1"/>
          <p:nvPr/>
        </p:nvSpPr>
        <p:spPr>
          <a:xfrm>
            <a:off x="7899241" y="5569823"/>
            <a:ext cx="3142320" cy="3278286"/>
          </a:xfrm>
          <a:prstGeom prst="rect">
            <a:avLst/>
          </a:prstGeom>
        </p:spPr>
        <p:txBody>
          <a:bodyPr lIns="50800" tIns="50800" rIns="50800" bIns="50800" rtlCol="0" anchor="ctr"/>
          <a:lstStyle/>
          <a:p>
            <a:pPr algn="ctr">
              <a:lnSpc>
                <a:spcPts val="2969"/>
              </a:lnSpc>
            </a:pPr>
            <a:endParaRPr/>
          </a:p>
        </p:txBody>
      </p:sp>
      <p:pic>
        <p:nvPicPr>
          <p:cNvPr id="8" name="Picture 7" descr="A computer with colorful cubes flying out of it&#10;&#10;Description automatically generated">
            <a:extLst>
              <a:ext uri="{FF2B5EF4-FFF2-40B4-BE49-F238E27FC236}">
                <a16:creationId xmlns:a16="http://schemas.microsoft.com/office/drawing/2014/main" id="{E3B9CB18-86D7-3DF8-186B-09A6F858971F}"/>
              </a:ext>
            </a:extLst>
          </p:cNvPr>
          <p:cNvPicPr>
            <a:picLocks noChangeAspect="1"/>
          </p:cNvPicPr>
          <p:nvPr/>
        </p:nvPicPr>
        <p:blipFill rotWithShape="1">
          <a:blip r:embed="rId3">
            <a:extLst>
              <a:ext uri="{28A0092B-C50C-407E-A947-70E740481C1C}">
                <a14:useLocalDpi xmlns:a14="http://schemas.microsoft.com/office/drawing/2010/main" val="0"/>
              </a:ext>
            </a:extLst>
          </a:blip>
          <a:srcRect l="13829" t="7433" r="16312"/>
          <a:stretch/>
        </p:blipFill>
        <p:spPr>
          <a:xfrm>
            <a:off x="1143003" y="2713416"/>
            <a:ext cx="14401800" cy="8297484"/>
          </a:xfrm>
          <a:prstGeom prst="rect">
            <a:avLst/>
          </a:prstGeom>
        </p:spPr>
      </p:pic>
      <p:sp>
        <p:nvSpPr>
          <p:cNvPr id="9" name="TextBox 2">
            <a:extLst>
              <a:ext uri="{FF2B5EF4-FFF2-40B4-BE49-F238E27FC236}">
                <a16:creationId xmlns:a16="http://schemas.microsoft.com/office/drawing/2014/main" id="{5EF664AC-777B-4463-416A-A2BDE81EAAFC}"/>
              </a:ext>
            </a:extLst>
          </p:cNvPr>
          <p:cNvSpPr txBox="1"/>
          <p:nvPr/>
        </p:nvSpPr>
        <p:spPr>
          <a:xfrm>
            <a:off x="1447800" y="1008380"/>
            <a:ext cx="15621000" cy="782265"/>
          </a:xfrm>
          <a:prstGeom prst="rect">
            <a:avLst/>
          </a:prstGeom>
        </p:spPr>
        <p:txBody>
          <a:bodyPr wrap="square" lIns="0" tIns="0" rIns="0" bIns="0" rtlCol="0" anchor="t">
            <a:spAutoFit/>
          </a:bodyPr>
          <a:lstStyle/>
          <a:p>
            <a:pPr>
              <a:lnSpc>
                <a:spcPts val="6093"/>
              </a:lnSpc>
              <a:spcBef>
                <a:spcPct val="0"/>
              </a:spcBef>
            </a:pPr>
            <a:r>
              <a:rPr lang="en-US" sz="5400" b="1" dirty="0">
                <a:solidFill>
                  <a:srgbClr val="404040"/>
                </a:solidFill>
                <a:latin typeface="Montserrat" pitchFamily="2" charset="77"/>
              </a:rPr>
              <a:t>FOUNDATIONS OF HEALTH DATA SCIENCE</a:t>
            </a:r>
          </a:p>
        </p:txBody>
      </p:sp>
      <p:sp>
        <p:nvSpPr>
          <p:cNvPr id="14" name="TextBox 2">
            <a:extLst>
              <a:ext uri="{FF2B5EF4-FFF2-40B4-BE49-F238E27FC236}">
                <a16:creationId xmlns:a16="http://schemas.microsoft.com/office/drawing/2014/main" id="{EEB8DC97-D8B7-C1A4-CD03-069D735CF072}"/>
              </a:ext>
            </a:extLst>
          </p:cNvPr>
          <p:cNvSpPr txBox="1"/>
          <p:nvPr/>
        </p:nvSpPr>
        <p:spPr>
          <a:xfrm>
            <a:off x="9715496" y="4138140"/>
            <a:ext cx="7429501" cy="1231106"/>
          </a:xfrm>
          <a:prstGeom prst="rect">
            <a:avLst/>
          </a:prstGeom>
        </p:spPr>
        <p:txBody>
          <a:bodyPr wrap="square" lIns="0" tIns="0" rIns="0" bIns="0" rtlCol="0" anchor="t">
            <a:spAutoFit/>
          </a:bodyPr>
          <a:lstStyle/>
          <a:p>
            <a:pPr algn="ctr">
              <a:spcBef>
                <a:spcPct val="0"/>
              </a:spcBef>
            </a:pPr>
            <a:r>
              <a:rPr lang="en-US" sz="4000" b="1" dirty="0">
                <a:solidFill>
                  <a:srgbClr val="404040"/>
                </a:solidFill>
                <a:latin typeface="Montserrat" pitchFamily="2" charset="77"/>
              </a:rPr>
              <a:t>An Introduction for SUND Researchers &amp; Educators </a:t>
            </a:r>
          </a:p>
        </p:txBody>
      </p:sp>
      <p:pic>
        <p:nvPicPr>
          <p:cNvPr id="15" name="Picture 14" descr="A blue and black logo&#10;&#10;Description automatically generated">
            <a:extLst>
              <a:ext uri="{FF2B5EF4-FFF2-40B4-BE49-F238E27FC236}">
                <a16:creationId xmlns:a16="http://schemas.microsoft.com/office/drawing/2014/main" id="{43729D40-2E88-C7F1-C132-90CEE1C5CA40}"/>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442E22F-90C2-7011-FF39-F475EA1565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1000" y="97215"/>
            <a:ext cx="6515100" cy="6515100"/>
          </a:xfrm>
          <a:prstGeom prst="rect">
            <a:avLst/>
          </a:prstGeom>
        </p:spPr>
      </p:pic>
      <p:sp>
        <p:nvSpPr>
          <p:cNvPr id="2" name="TextBox 1">
            <a:extLst>
              <a:ext uri="{FF2B5EF4-FFF2-40B4-BE49-F238E27FC236}">
                <a16:creationId xmlns:a16="http://schemas.microsoft.com/office/drawing/2014/main" id="{622EB82D-60EA-FBAC-8C7E-BDA1CADCE1ED}"/>
              </a:ext>
            </a:extLst>
          </p:cNvPr>
          <p:cNvSpPr txBox="1"/>
          <p:nvPr/>
        </p:nvSpPr>
        <p:spPr>
          <a:xfrm>
            <a:off x="6749143" y="3173730"/>
            <a:ext cx="9560337" cy="1969770"/>
          </a:xfrm>
          <a:prstGeom prst="rect">
            <a:avLst/>
          </a:prstGeom>
          <a:noFill/>
        </p:spPr>
        <p:txBody>
          <a:bodyPr wrap="square" lIns="91440" tIns="45720" rIns="91440" bIns="45720" rtlCol="0" anchor="t">
            <a:spAutoFit/>
          </a:bodyPr>
          <a:lstStyle/>
          <a:p>
            <a:pPr>
              <a:lnSpc>
                <a:spcPct val="150000"/>
              </a:lnSpc>
            </a:pPr>
            <a:r>
              <a:rPr lang="en-US" sz="3000" dirty="0">
                <a:latin typeface="Montserrat"/>
              </a:rPr>
              <a:t>Now that you know about </a:t>
            </a:r>
            <a:r>
              <a:rPr lang="en-US" sz="3000" b="1" dirty="0" err="1">
                <a:latin typeface="Montserrat"/>
              </a:rPr>
              <a:t>HeaDS</a:t>
            </a:r>
            <a:r>
              <a:rPr lang="en-US" sz="3000" dirty="0">
                <a:latin typeface="Montserrat"/>
              </a:rPr>
              <a:t> and this course, we want to hear some things about </a:t>
            </a:r>
            <a:r>
              <a:rPr lang="en-US" sz="3000" b="1" dirty="0">
                <a:latin typeface="Montserrat"/>
              </a:rPr>
              <a:t>you</a:t>
            </a:r>
            <a:r>
              <a:rPr lang="en-US" sz="3000" dirty="0">
                <a:latin typeface="Montserrat"/>
              </a:rPr>
              <a:t>.</a:t>
            </a:r>
          </a:p>
          <a:p>
            <a:endParaRPr lang="en-US" sz="3200" b="1" dirty="0"/>
          </a:p>
        </p:txBody>
      </p:sp>
      <p:pic>
        <p:nvPicPr>
          <p:cNvPr id="4" name="Picture 3" descr="A blue and black logo&#10;&#10;Description automatically generated">
            <a:extLst>
              <a:ext uri="{FF2B5EF4-FFF2-40B4-BE49-F238E27FC236}">
                <a16:creationId xmlns:a16="http://schemas.microsoft.com/office/drawing/2014/main" id="{E5D6BF97-7C11-2BB4-DC89-BC8B5DDD1D96}"/>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pic>
        <p:nvPicPr>
          <p:cNvPr id="7" name="Graphic 6" descr="Sailboat with solid fill">
            <a:extLst>
              <a:ext uri="{FF2B5EF4-FFF2-40B4-BE49-F238E27FC236}">
                <a16:creationId xmlns:a16="http://schemas.microsoft.com/office/drawing/2014/main" id="{5613FF83-82F7-C253-D4D4-8DD6BC2D0F25}"/>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21007889">
            <a:off x="5440318" y="6068593"/>
            <a:ext cx="4088773" cy="4088773"/>
          </a:xfrm>
          <a:prstGeom prst="rect">
            <a:avLst/>
          </a:prstGeom>
        </p:spPr>
      </p:pic>
      <p:grpSp>
        <p:nvGrpSpPr>
          <p:cNvPr id="8" name="Group 7">
            <a:extLst>
              <a:ext uri="{FF2B5EF4-FFF2-40B4-BE49-F238E27FC236}">
                <a16:creationId xmlns:a16="http://schemas.microsoft.com/office/drawing/2014/main" id="{958205FB-815E-11F0-2654-3C20CD63B9D4}"/>
              </a:ext>
            </a:extLst>
          </p:cNvPr>
          <p:cNvGrpSpPr/>
          <p:nvPr/>
        </p:nvGrpSpPr>
        <p:grpSpPr>
          <a:xfrm>
            <a:off x="-152400" y="8953500"/>
            <a:ext cx="17373600" cy="1524000"/>
            <a:chOff x="-152400" y="8953500"/>
            <a:chExt cx="17373600" cy="1524000"/>
          </a:xfrm>
        </p:grpSpPr>
        <p:grpSp>
          <p:nvGrpSpPr>
            <p:cNvPr id="9" name="Group 8">
              <a:extLst>
                <a:ext uri="{FF2B5EF4-FFF2-40B4-BE49-F238E27FC236}">
                  <a16:creationId xmlns:a16="http://schemas.microsoft.com/office/drawing/2014/main" id="{09625E07-7064-35FF-2A0C-E4511D26DF50}"/>
                </a:ext>
              </a:extLst>
            </p:cNvPr>
            <p:cNvGrpSpPr/>
            <p:nvPr/>
          </p:nvGrpSpPr>
          <p:grpSpPr>
            <a:xfrm>
              <a:off x="-152400" y="8953500"/>
              <a:ext cx="3962400" cy="1524000"/>
              <a:chOff x="-152400" y="8953500"/>
              <a:chExt cx="3962400" cy="1524000"/>
            </a:xfrm>
          </p:grpSpPr>
          <p:pic>
            <p:nvPicPr>
              <p:cNvPr id="25" name="Graphic 24" descr="Wave with solid fill">
                <a:extLst>
                  <a:ext uri="{FF2B5EF4-FFF2-40B4-BE49-F238E27FC236}">
                    <a16:creationId xmlns:a16="http://schemas.microsoft.com/office/drawing/2014/main" id="{AD25059A-B9F7-38A3-D0BF-20281309309C}"/>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52400" y="8953500"/>
                <a:ext cx="1524000" cy="1524000"/>
              </a:xfrm>
              <a:prstGeom prst="rect">
                <a:avLst/>
              </a:prstGeom>
            </p:spPr>
          </p:pic>
          <p:pic>
            <p:nvPicPr>
              <p:cNvPr id="26" name="Graphic 25" descr="Wave with solid fill">
                <a:extLst>
                  <a:ext uri="{FF2B5EF4-FFF2-40B4-BE49-F238E27FC236}">
                    <a16:creationId xmlns:a16="http://schemas.microsoft.com/office/drawing/2014/main" id="{E5154605-DC2D-7D82-27BE-9E679513FE9A}"/>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66800" y="8953500"/>
                <a:ext cx="1524000" cy="1524000"/>
              </a:xfrm>
              <a:prstGeom prst="rect">
                <a:avLst/>
              </a:prstGeom>
            </p:spPr>
          </p:pic>
          <p:pic>
            <p:nvPicPr>
              <p:cNvPr id="34" name="Graphic 33" descr="Wave with solid fill">
                <a:extLst>
                  <a:ext uri="{FF2B5EF4-FFF2-40B4-BE49-F238E27FC236}">
                    <a16:creationId xmlns:a16="http://schemas.microsoft.com/office/drawing/2014/main" id="{BB13B467-DEAB-F322-636C-2EE5C9D5DBF0}"/>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286000" y="8953500"/>
                <a:ext cx="1524000" cy="1524000"/>
              </a:xfrm>
              <a:prstGeom prst="rect">
                <a:avLst/>
              </a:prstGeom>
            </p:spPr>
          </p:pic>
        </p:grpSp>
        <p:grpSp>
          <p:nvGrpSpPr>
            <p:cNvPr id="10" name="Group 9">
              <a:extLst>
                <a:ext uri="{FF2B5EF4-FFF2-40B4-BE49-F238E27FC236}">
                  <a16:creationId xmlns:a16="http://schemas.microsoft.com/office/drawing/2014/main" id="{F22C20FE-5AB3-1572-08F1-9D1B8C3CD447}"/>
                </a:ext>
              </a:extLst>
            </p:cNvPr>
            <p:cNvGrpSpPr/>
            <p:nvPr/>
          </p:nvGrpSpPr>
          <p:grpSpPr>
            <a:xfrm>
              <a:off x="3505200" y="8953500"/>
              <a:ext cx="3962400" cy="1524000"/>
              <a:chOff x="-152400" y="8953500"/>
              <a:chExt cx="3962400" cy="1524000"/>
            </a:xfrm>
          </p:grpSpPr>
          <p:pic>
            <p:nvPicPr>
              <p:cNvPr id="22" name="Graphic 21" descr="Wave with solid fill">
                <a:extLst>
                  <a:ext uri="{FF2B5EF4-FFF2-40B4-BE49-F238E27FC236}">
                    <a16:creationId xmlns:a16="http://schemas.microsoft.com/office/drawing/2014/main" id="{1DAFF841-202A-34DD-A8B0-2BE2B5D77F00}"/>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52400" y="8953500"/>
                <a:ext cx="1524000" cy="1524000"/>
              </a:xfrm>
              <a:prstGeom prst="rect">
                <a:avLst/>
              </a:prstGeom>
            </p:spPr>
          </p:pic>
          <p:pic>
            <p:nvPicPr>
              <p:cNvPr id="23" name="Graphic 22" descr="Wave with solid fill">
                <a:extLst>
                  <a:ext uri="{FF2B5EF4-FFF2-40B4-BE49-F238E27FC236}">
                    <a16:creationId xmlns:a16="http://schemas.microsoft.com/office/drawing/2014/main" id="{AE3D3D19-581E-8C91-262C-5004ED0F182E}"/>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66800" y="8953500"/>
                <a:ext cx="1524000" cy="1524000"/>
              </a:xfrm>
              <a:prstGeom prst="rect">
                <a:avLst/>
              </a:prstGeom>
            </p:spPr>
          </p:pic>
          <p:pic>
            <p:nvPicPr>
              <p:cNvPr id="24" name="Graphic 23" descr="Wave with solid fill">
                <a:extLst>
                  <a:ext uri="{FF2B5EF4-FFF2-40B4-BE49-F238E27FC236}">
                    <a16:creationId xmlns:a16="http://schemas.microsoft.com/office/drawing/2014/main" id="{C8A0B0EB-0A7B-BFCF-F148-24CC6BB13CF8}"/>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286000" y="8953500"/>
                <a:ext cx="1524000" cy="1524000"/>
              </a:xfrm>
              <a:prstGeom prst="rect">
                <a:avLst/>
              </a:prstGeom>
            </p:spPr>
          </p:pic>
        </p:grpSp>
        <p:grpSp>
          <p:nvGrpSpPr>
            <p:cNvPr id="11" name="Group 10">
              <a:extLst>
                <a:ext uri="{FF2B5EF4-FFF2-40B4-BE49-F238E27FC236}">
                  <a16:creationId xmlns:a16="http://schemas.microsoft.com/office/drawing/2014/main" id="{16E349EF-74E4-4B22-D0B7-D925C40C1E85}"/>
                </a:ext>
              </a:extLst>
            </p:cNvPr>
            <p:cNvGrpSpPr/>
            <p:nvPr/>
          </p:nvGrpSpPr>
          <p:grpSpPr>
            <a:xfrm>
              <a:off x="7162800" y="8953500"/>
              <a:ext cx="3962400" cy="1524000"/>
              <a:chOff x="-152400" y="8953500"/>
              <a:chExt cx="3962400" cy="1524000"/>
            </a:xfrm>
          </p:grpSpPr>
          <p:pic>
            <p:nvPicPr>
              <p:cNvPr id="19" name="Graphic 18" descr="Wave with solid fill">
                <a:extLst>
                  <a:ext uri="{FF2B5EF4-FFF2-40B4-BE49-F238E27FC236}">
                    <a16:creationId xmlns:a16="http://schemas.microsoft.com/office/drawing/2014/main" id="{86AEEBDC-84A9-44C5-B0BD-5B699F4AF176}"/>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52400" y="8953500"/>
                <a:ext cx="1524000" cy="1524000"/>
              </a:xfrm>
              <a:prstGeom prst="rect">
                <a:avLst/>
              </a:prstGeom>
            </p:spPr>
          </p:pic>
          <p:pic>
            <p:nvPicPr>
              <p:cNvPr id="20" name="Graphic 19" descr="Wave with solid fill">
                <a:extLst>
                  <a:ext uri="{FF2B5EF4-FFF2-40B4-BE49-F238E27FC236}">
                    <a16:creationId xmlns:a16="http://schemas.microsoft.com/office/drawing/2014/main" id="{0ECA1648-B58F-DB52-A6DD-4C2E183D9626}"/>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66800" y="8953500"/>
                <a:ext cx="1524000" cy="1524000"/>
              </a:xfrm>
              <a:prstGeom prst="rect">
                <a:avLst/>
              </a:prstGeom>
            </p:spPr>
          </p:pic>
          <p:pic>
            <p:nvPicPr>
              <p:cNvPr id="21" name="Graphic 20" descr="Wave with solid fill">
                <a:extLst>
                  <a:ext uri="{FF2B5EF4-FFF2-40B4-BE49-F238E27FC236}">
                    <a16:creationId xmlns:a16="http://schemas.microsoft.com/office/drawing/2014/main" id="{423A48E9-B6CE-AA21-18E0-0CF70D6763A1}"/>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286000" y="8953500"/>
                <a:ext cx="1524000" cy="1524000"/>
              </a:xfrm>
              <a:prstGeom prst="rect">
                <a:avLst/>
              </a:prstGeom>
            </p:spPr>
          </p:pic>
        </p:grpSp>
        <p:grpSp>
          <p:nvGrpSpPr>
            <p:cNvPr id="12" name="Group 11">
              <a:extLst>
                <a:ext uri="{FF2B5EF4-FFF2-40B4-BE49-F238E27FC236}">
                  <a16:creationId xmlns:a16="http://schemas.microsoft.com/office/drawing/2014/main" id="{76904E1C-E777-1D06-4309-8A45EA0E0EA8}"/>
                </a:ext>
              </a:extLst>
            </p:cNvPr>
            <p:cNvGrpSpPr/>
            <p:nvPr/>
          </p:nvGrpSpPr>
          <p:grpSpPr>
            <a:xfrm>
              <a:off x="10820400" y="8953500"/>
              <a:ext cx="3962400" cy="1524000"/>
              <a:chOff x="-152400" y="8953500"/>
              <a:chExt cx="3962400" cy="1524000"/>
            </a:xfrm>
          </p:grpSpPr>
          <p:pic>
            <p:nvPicPr>
              <p:cNvPr id="16" name="Graphic 15" descr="Wave with solid fill">
                <a:extLst>
                  <a:ext uri="{FF2B5EF4-FFF2-40B4-BE49-F238E27FC236}">
                    <a16:creationId xmlns:a16="http://schemas.microsoft.com/office/drawing/2014/main" id="{D620D789-D09F-FC94-0F6B-926557A9E0D5}"/>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52400" y="8953500"/>
                <a:ext cx="1524000" cy="1524000"/>
              </a:xfrm>
              <a:prstGeom prst="rect">
                <a:avLst/>
              </a:prstGeom>
            </p:spPr>
          </p:pic>
          <p:pic>
            <p:nvPicPr>
              <p:cNvPr id="17" name="Graphic 16" descr="Wave with solid fill">
                <a:extLst>
                  <a:ext uri="{FF2B5EF4-FFF2-40B4-BE49-F238E27FC236}">
                    <a16:creationId xmlns:a16="http://schemas.microsoft.com/office/drawing/2014/main" id="{507D1A17-E760-3632-E644-669BBA0FF0C7}"/>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66800" y="8953500"/>
                <a:ext cx="1524000" cy="1524000"/>
              </a:xfrm>
              <a:prstGeom prst="rect">
                <a:avLst/>
              </a:prstGeom>
            </p:spPr>
          </p:pic>
          <p:pic>
            <p:nvPicPr>
              <p:cNvPr id="18" name="Graphic 17" descr="Wave with solid fill">
                <a:extLst>
                  <a:ext uri="{FF2B5EF4-FFF2-40B4-BE49-F238E27FC236}">
                    <a16:creationId xmlns:a16="http://schemas.microsoft.com/office/drawing/2014/main" id="{4AB61008-B4C5-BD96-A2D0-101D6DAD9194}"/>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286000" y="8953500"/>
                <a:ext cx="1524000" cy="1524000"/>
              </a:xfrm>
              <a:prstGeom prst="rect">
                <a:avLst/>
              </a:prstGeom>
            </p:spPr>
          </p:pic>
        </p:grpSp>
        <p:grpSp>
          <p:nvGrpSpPr>
            <p:cNvPr id="13" name="Group 12">
              <a:extLst>
                <a:ext uri="{FF2B5EF4-FFF2-40B4-BE49-F238E27FC236}">
                  <a16:creationId xmlns:a16="http://schemas.microsoft.com/office/drawing/2014/main" id="{D4BC9B72-852A-D99B-DB4D-8DF7B04FA5B2}"/>
                </a:ext>
              </a:extLst>
            </p:cNvPr>
            <p:cNvGrpSpPr/>
            <p:nvPr/>
          </p:nvGrpSpPr>
          <p:grpSpPr>
            <a:xfrm>
              <a:off x="14478000" y="8953500"/>
              <a:ext cx="2743200" cy="1524000"/>
              <a:chOff x="-152400" y="8953500"/>
              <a:chExt cx="2743200" cy="1524000"/>
            </a:xfrm>
          </p:grpSpPr>
          <p:pic>
            <p:nvPicPr>
              <p:cNvPr id="14" name="Graphic 13" descr="Wave with solid fill">
                <a:extLst>
                  <a:ext uri="{FF2B5EF4-FFF2-40B4-BE49-F238E27FC236}">
                    <a16:creationId xmlns:a16="http://schemas.microsoft.com/office/drawing/2014/main" id="{B2069840-31A6-2CF2-75A0-2DE62C20E1C1}"/>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52400" y="8953500"/>
                <a:ext cx="1524000" cy="1524000"/>
              </a:xfrm>
              <a:prstGeom prst="rect">
                <a:avLst/>
              </a:prstGeom>
            </p:spPr>
          </p:pic>
          <p:pic>
            <p:nvPicPr>
              <p:cNvPr id="15" name="Graphic 14" descr="Wave with solid fill">
                <a:extLst>
                  <a:ext uri="{FF2B5EF4-FFF2-40B4-BE49-F238E27FC236}">
                    <a16:creationId xmlns:a16="http://schemas.microsoft.com/office/drawing/2014/main" id="{C1792793-C9F0-8843-DA64-7A816B90CD35}"/>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66800" y="8953500"/>
                <a:ext cx="1524000" cy="1524000"/>
              </a:xfrm>
              <a:prstGeom prst="rect">
                <a:avLst/>
              </a:prstGeom>
            </p:spPr>
          </p:pic>
        </p:grpSp>
      </p:grpSp>
    </p:spTree>
    <p:extLst>
      <p:ext uri="{BB962C8B-B14F-4D97-AF65-F5344CB8AC3E}">
        <p14:creationId xmlns:p14="http://schemas.microsoft.com/office/powerpoint/2010/main" val="15302401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grpSp>
        <p:nvGrpSpPr>
          <p:cNvPr id="5" name="Group 5"/>
          <p:cNvGrpSpPr/>
          <p:nvPr/>
        </p:nvGrpSpPr>
        <p:grpSpPr>
          <a:xfrm>
            <a:off x="9677528" y="0"/>
            <a:ext cx="8610472" cy="10287000"/>
            <a:chOff x="0" y="0"/>
            <a:chExt cx="2267779" cy="2709333"/>
          </a:xfrm>
        </p:grpSpPr>
        <p:sp>
          <p:nvSpPr>
            <p:cNvPr id="6" name="Freeform 6"/>
            <p:cNvSpPr/>
            <p:nvPr/>
          </p:nvSpPr>
          <p:spPr>
            <a:xfrm>
              <a:off x="0" y="0"/>
              <a:ext cx="2267778" cy="2709333"/>
            </a:xfrm>
            <a:custGeom>
              <a:avLst/>
              <a:gdLst/>
              <a:ahLst/>
              <a:cxnLst/>
              <a:rect l="l" t="t" r="r" b="b"/>
              <a:pathLst>
                <a:path w="2267778" h="2709333">
                  <a:moveTo>
                    <a:pt x="0" y="0"/>
                  </a:moveTo>
                  <a:lnTo>
                    <a:pt x="2267778" y="0"/>
                  </a:lnTo>
                  <a:lnTo>
                    <a:pt x="2267778" y="2709333"/>
                  </a:lnTo>
                  <a:lnTo>
                    <a:pt x="0" y="2709333"/>
                  </a:lnTo>
                  <a:close/>
                </a:path>
              </a:pathLst>
            </a:custGeom>
            <a:solidFill>
              <a:srgbClr val="9AC4F8"/>
            </a:solidFill>
          </p:spPr>
          <p:txBody>
            <a:bodyPr/>
            <a:lstStyle/>
            <a:p>
              <a:endParaRPr lang="en-DK"/>
            </a:p>
          </p:txBody>
        </p:sp>
        <p:sp>
          <p:nvSpPr>
            <p:cNvPr id="7" name="TextBox 7"/>
            <p:cNvSpPr txBox="1"/>
            <p:nvPr/>
          </p:nvSpPr>
          <p:spPr>
            <a:xfrm>
              <a:off x="0" y="-9525"/>
              <a:ext cx="812800" cy="822325"/>
            </a:xfrm>
            <a:prstGeom prst="rect">
              <a:avLst/>
            </a:prstGeom>
          </p:spPr>
          <p:txBody>
            <a:bodyPr lIns="50800" tIns="50800" rIns="50800" bIns="50800" rtlCol="0" anchor="ctr"/>
            <a:lstStyle/>
            <a:p>
              <a:pPr algn="ctr">
                <a:lnSpc>
                  <a:spcPts val="2123"/>
                </a:lnSpc>
              </a:pPr>
              <a:endParaRPr/>
            </a:p>
          </p:txBody>
        </p:sp>
      </p:grpSp>
      <p:sp>
        <p:nvSpPr>
          <p:cNvPr id="9" name="TextBox 9"/>
          <p:cNvSpPr txBox="1"/>
          <p:nvPr/>
        </p:nvSpPr>
        <p:spPr>
          <a:xfrm>
            <a:off x="1415801" y="4062691"/>
            <a:ext cx="6702504" cy="2161617"/>
          </a:xfrm>
          <a:prstGeom prst="rect">
            <a:avLst/>
          </a:prstGeom>
        </p:spPr>
        <p:txBody>
          <a:bodyPr wrap="square" lIns="0" tIns="0" rIns="0" bIns="0" rtlCol="0" anchor="t">
            <a:spAutoFit/>
          </a:bodyPr>
          <a:lstStyle/>
          <a:p>
            <a:pPr algn="ctr">
              <a:lnSpc>
                <a:spcPts val="8697"/>
              </a:lnSpc>
              <a:spcBef>
                <a:spcPct val="0"/>
              </a:spcBef>
            </a:pPr>
            <a:r>
              <a:rPr lang="en-US" sz="6600" b="1" dirty="0">
                <a:solidFill>
                  <a:srgbClr val="404040"/>
                </a:solidFill>
                <a:latin typeface="Montserrat" pitchFamily="2" charset="77"/>
              </a:rPr>
              <a:t>WHAT IS DATA SCIENCE?</a:t>
            </a:r>
          </a:p>
        </p:txBody>
      </p:sp>
      <p:grpSp>
        <p:nvGrpSpPr>
          <p:cNvPr id="35" name="Group">
            <a:extLst>
              <a:ext uri="{FF2B5EF4-FFF2-40B4-BE49-F238E27FC236}">
                <a16:creationId xmlns:a16="http://schemas.microsoft.com/office/drawing/2014/main" id="{AD640075-577D-24E6-DA38-DA48B074E1A2}"/>
              </a:ext>
            </a:extLst>
          </p:cNvPr>
          <p:cNvGrpSpPr/>
          <p:nvPr/>
        </p:nvGrpSpPr>
        <p:grpSpPr>
          <a:xfrm>
            <a:off x="10516149" y="3355607"/>
            <a:ext cx="7026266" cy="4146803"/>
            <a:chOff x="546454" y="-1"/>
            <a:chExt cx="8330804" cy="4666615"/>
          </a:xfrm>
        </p:grpSpPr>
        <p:sp>
          <p:nvSpPr>
            <p:cNvPr id="36" name="Notebook">
              <a:extLst>
                <a:ext uri="{FF2B5EF4-FFF2-40B4-BE49-F238E27FC236}">
                  <a16:creationId xmlns:a16="http://schemas.microsoft.com/office/drawing/2014/main" id="{B4A5CE19-A372-BE46-07D5-1821D1318093}"/>
                </a:ext>
              </a:extLst>
            </p:cNvPr>
            <p:cNvSpPr/>
            <p:nvPr/>
          </p:nvSpPr>
          <p:spPr>
            <a:xfrm>
              <a:off x="546454" y="-1"/>
              <a:ext cx="8330804" cy="4666615"/>
            </a:xfrm>
            <a:custGeom>
              <a:avLst/>
              <a:gdLst/>
              <a:ahLst/>
              <a:cxnLst>
                <a:cxn ang="0">
                  <a:pos x="wd2" y="hd2"/>
                </a:cxn>
                <a:cxn ang="5400000">
                  <a:pos x="wd2" y="hd2"/>
                </a:cxn>
                <a:cxn ang="10800000">
                  <a:pos x="wd2" y="hd2"/>
                </a:cxn>
                <a:cxn ang="16200000">
                  <a:pos x="wd2" y="hd2"/>
                </a:cxn>
              </a:cxnLst>
              <a:rect l="0" t="0" r="r" b="b"/>
              <a:pathLst>
                <a:path w="21600" h="21599" extrusionOk="0">
                  <a:moveTo>
                    <a:pt x="1952" y="0"/>
                  </a:moveTo>
                  <a:cubicBezTo>
                    <a:pt x="1421" y="0"/>
                    <a:pt x="1439" y="771"/>
                    <a:pt x="1439" y="1718"/>
                  </a:cubicBezTo>
                  <a:lnTo>
                    <a:pt x="1439" y="19328"/>
                  </a:lnTo>
                  <a:lnTo>
                    <a:pt x="0" y="19328"/>
                  </a:lnTo>
                  <a:cubicBezTo>
                    <a:pt x="0" y="19328"/>
                    <a:pt x="0" y="19890"/>
                    <a:pt x="0" y="20529"/>
                  </a:cubicBezTo>
                  <a:cubicBezTo>
                    <a:pt x="0" y="21600"/>
                    <a:pt x="190" y="21599"/>
                    <a:pt x="896" y="21599"/>
                  </a:cubicBezTo>
                  <a:lnTo>
                    <a:pt x="20704" y="21599"/>
                  </a:lnTo>
                  <a:cubicBezTo>
                    <a:pt x="21367" y="21599"/>
                    <a:pt x="21600" y="21600"/>
                    <a:pt x="21600" y="20529"/>
                  </a:cubicBezTo>
                  <a:cubicBezTo>
                    <a:pt x="21600" y="19890"/>
                    <a:pt x="21600" y="19328"/>
                    <a:pt x="21600" y="19328"/>
                  </a:cubicBezTo>
                  <a:lnTo>
                    <a:pt x="20161" y="19328"/>
                  </a:lnTo>
                  <a:lnTo>
                    <a:pt x="20161" y="1718"/>
                  </a:lnTo>
                  <a:cubicBezTo>
                    <a:pt x="20161" y="771"/>
                    <a:pt x="20196" y="0"/>
                    <a:pt x="19665" y="0"/>
                  </a:cubicBezTo>
                  <a:lnTo>
                    <a:pt x="1952" y="0"/>
                  </a:lnTo>
                  <a:close/>
                  <a:moveTo>
                    <a:pt x="2475" y="1849"/>
                  </a:moveTo>
                  <a:lnTo>
                    <a:pt x="19125" y="1849"/>
                  </a:lnTo>
                  <a:lnTo>
                    <a:pt x="19125" y="19328"/>
                  </a:lnTo>
                  <a:lnTo>
                    <a:pt x="2475" y="19328"/>
                  </a:lnTo>
                  <a:lnTo>
                    <a:pt x="2475" y="1849"/>
                  </a:lnTo>
                  <a:close/>
                </a:path>
              </a:pathLst>
            </a:custGeom>
            <a:solidFill>
              <a:srgbClr val="374556"/>
            </a:solidFill>
            <a:ln w="6350" cap="flat">
              <a:solidFill>
                <a:srgbClr val="FFFFFF"/>
              </a:solidFill>
              <a:prstDash val="solid"/>
              <a:miter lim="800000"/>
            </a:ln>
            <a:effectLst>
              <a:outerShdw blurRad="63500" dist="25400" dir="5400000" rotWithShape="0">
                <a:srgbClr val="000000">
                  <a:alpha val="50000"/>
                </a:srgbClr>
              </a:outerShdw>
            </a:effectLst>
          </p:spPr>
          <p:txBody>
            <a:bodyPr wrap="square" lIns="45719" tIns="45719" rIns="45719" bIns="45719"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dirty="0"/>
            </a:p>
          </p:txBody>
        </p:sp>
        <p:sp>
          <p:nvSpPr>
            <p:cNvPr id="37" name="Rounded Rectangle">
              <a:extLst>
                <a:ext uri="{FF2B5EF4-FFF2-40B4-BE49-F238E27FC236}">
                  <a16:creationId xmlns:a16="http://schemas.microsoft.com/office/drawing/2014/main" id="{2F711A7C-C7B7-DDC4-C94B-F2E5E0F58009}"/>
                </a:ext>
              </a:extLst>
            </p:cNvPr>
            <p:cNvSpPr/>
            <p:nvPr/>
          </p:nvSpPr>
          <p:spPr>
            <a:xfrm>
              <a:off x="4173398" y="4323607"/>
              <a:ext cx="1076917" cy="166556"/>
            </a:xfrm>
            <a:prstGeom prst="roundRect">
              <a:avLst>
                <a:gd name="adj" fmla="val 50000"/>
              </a:avLst>
            </a:prstGeom>
            <a:solidFill>
              <a:srgbClr val="FFFFFF"/>
            </a:solidFill>
            <a:ln w="12700" cap="flat">
              <a:noFill/>
              <a:miter lim="400000"/>
            </a:ln>
            <a:effectLst/>
          </p:spPr>
          <p:txBody>
            <a:bodyPr wrap="square" lIns="45719" tIns="45719" rIns="45719" bIns="45719"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38" name="Rectangle">
              <a:extLst>
                <a:ext uri="{FF2B5EF4-FFF2-40B4-BE49-F238E27FC236}">
                  <a16:creationId xmlns:a16="http://schemas.microsoft.com/office/drawing/2014/main" id="{6A59D8C8-CE24-9076-1068-EC7AC692B3D3}"/>
                </a:ext>
              </a:extLst>
            </p:cNvPr>
            <p:cNvSpPr/>
            <p:nvPr/>
          </p:nvSpPr>
          <p:spPr>
            <a:xfrm>
              <a:off x="1320027" y="195188"/>
              <a:ext cx="6803235" cy="3986810"/>
            </a:xfrm>
            <a:prstGeom prst="rect">
              <a:avLst/>
            </a:prstGeom>
            <a:solidFill>
              <a:srgbClr val="FFFFFF"/>
            </a:solidFill>
            <a:ln w="12700" cap="flat">
              <a:noFill/>
              <a:miter lim="400000"/>
            </a:ln>
            <a:effectLst>
              <a:outerShdw blurRad="63500" dist="25400" dir="18783540" rotWithShape="0">
                <a:srgbClr val="000000">
                  <a:alpha val="50000"/>
                </a:srgbClr>
              </a:outerShdw>
            </a:effectLst>
          </p:spPr>
          <p:txBody>
            <a:bodyPr wrap="square" lIns="45719" tIns="45719" rIns="45719" bIns="45719"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grpSp>
      <p:pic>
        <p:nvPicPr>
          <p:cNvPr id="39" name="Picture 38">
            <a:extLst>
              <a:ext uri="{FF2B5EF4-FFF2-40B4-BE49-F238E27FC236}">
                <a16:creationId xmlns:a16="http://schemas.microsoft.com/office/drawing/2014/main" id="{949FAE2D-EC25-E503-0842-754591CDD8CF}"/>
              </a:ext>
            </a:extLst>
          </p:cNvPr>
          <p:cNvPicPr>
            <a:picLocks noChangeAspect="1"/>
          </p:cNvPicPr>
          <p:nvPr/>
        </p:nvPicPr>
        <p:blipFill rotWithShape="1">
          <a:blip r:embed="rId3">
            <a:extLst>
              <a:ext uri="{28A0092B-C50C-407E-A947-70E740481C1C}">
                <a14:useLocalDpi xmlns:a14="http://schemas.microsoft.com/office/drawing/2010/main" val="0"/>
              </a:ext>
            </a:extLst>
          </a:blip>
          <a:srcRect l="20429" t="18185" r="21141" b="19948"/>
          <a:stretch/>
        </p:blipFill>
        <p:spPr>
          <a:xfrm>
            <a:off x="12420600" y="3541514"/>
            <a:ext cx="3099386" cy="3281704"/>
          </a:xfrm>
          <a:prstGeom prst="rect">
            <a:avLst/>
          </a:prstGeom>
        </p:spPr>
      </p:pic>
      <p:pic>
        <p:nvPicPr>
          <p:cNvPr id="2" name="Picture 1" descr="A blue and black logo&#10;&#10;Description automatically generated">
            <a:extLst>
              <a:ext uri="{FF2B5EF4-FFF2-40B4-BE49-F238E27FC236}">
                <a16:creationId xmlns:a16="http://schemas.microsoft.com/office/drawing/2014/main" id="{E0D81DD7-103E-841D-8BE9-8637CB580666}"/>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3" name="TextBox 3"/>
          <p:cNvSpPr txBox="1"/>
          <p:nvPr/>
        </p:nvSpPr>
        <p:spPr>
          <a:xfrm>
            <a:off x="1219200" y="1080000"/>
            <a:ext cx="13144500" cy="940322"/>
          </a:xfrm>
          <a:prstGeom prst="rect">
            <a:avLst/>
          </a:prstGeom>
        </p:spPr>
        <p:txBody>
          <a:bodyPr wrap="square" lIns="0" tIns="0" rIns="0" bIns="0" rtlCol="0" anchor="t">
            <a:spAutoFit/>
          </a:bodyPr>
          <a:lstStyle/>
          <a:p>
            <a:pPr>
              <a:lnSpc>
                <a:spcPts val="7807"/>
              </a:lnSpc>
              <a:spcBef>
                <a:spcPct val="0"/>
              </a:spcBef>
            </a:pPr>
            <a:r>
              <a:rPr lang="en-US" sz="5400" b="1" dirty="0">
                <a:solidFill>
                  <a:srgbClr val="404040"/>
                </a:solidFill>
                <a:latin typeface="Montserrat" pitchFamily="2" charset="77"/>
              </a:rPr>
              <a:t>WHAT DO THE WORDS MEAN?</a:t>
            </a:r>
          </a:p>
        </p:txBody>
      </p:sp>
      <p:grpSp>
        <p:nvGrpSpPr>
          <p:cNvPr id="4" name="Group 4"/>
          <p:cNvGrpSpPr/>
          <p:nvPr/>
        </p:nvGrpSpPr>
        <p:grpSpPr>
          <a:xfrm>
            <a:off x="1117" y="9067800"/>
            <a:ext cx="18286883" cy="1257300"/>
            <a:chOff x="0" y="0"/>
            <a:chExt cx="4936713" cy="227113"/>
          </a:xfrm>
        </p:grpSpPr>
        <p:sp>
          <p:nvSpPr>
            <p:cNvPr id="5" name="Freeform 5"/>
            <p:cNvSpPr/>
            <p:nvPr/>
          </p:nvSpPr>
          <p:spPr>
            <a:xfrm>
              <a:off x="0" y="0"/>
              <a:ext cx="4936713" cy="227113"/>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a:p>
          </p:txBody>
        </p:sp>
        <p:sp>
          <p:nvSpPr>
            <p:cNvPr id="6" name="TextBox 6"/>
            <p:cNvSpPr txBox="1"/>
            <p:nvPr/>
          </p:nvSpPr>
          <p:spPr>
            <a:xfrm>
              <a:off x="0" y="-9525"/>
              <a:ext cx="812800" cy="822325"/>
            </a:xfrm>
            <a:prstGeom prst="rect">
              <a:avLst/>
            </a:prstGeom>
          </p:spPr>
          <p:txBody>
            <a:bodyPr lIns="50800" tIns="50800" rIns="50800" bIns="50800" rtlCol="0" anchor="ctr"/>
            <a:lstStyle/>
            <a:p>
              <a:pPr algn="ctr">
                <a:lnSpc>
                  <a:spcPts val="2123"/>
                </a:lnSpc>
              </a:pPr>
              <a:endParaRPr/>
            </a:p>
          </p:txBody>
        </p:sp>
      </p:grpSp>
      <p:sp>
        <p:nvSpPr>
          <p:cNvPr id="8" name="TextBox 8"/>
          <p:cNvSpPr txBox="1"/>
          <p:nvPr/>
        </p:nvSpPr>
        <p:spPr>
          <a:xfrm>
            <a:off x="8347188" y="3139242"/>
            <a:ext cx="8496300" cy="3964740"/>
          </a:xfrm>
          <a:prstGeom prst="rect">
            <a:avLst/>
          </a:prstGeom>
        </p:spPr>
        <p:txBody>
          <a:bodyPr wrap="square" lIns="0" tIns="0" rIns="0" bIns="0" rtlCol="0" anchor="t">
            <a:spAutoFit/>
          </a:bodyPr>
          <a:lstStyle/>
          <a:p>
            <a:pPr>
              <a:lnSpc>
                <a:spcPts val="3904"/>
              </a:lnSpc>
            </a:pPr>
            <a:r>
              <a:rPr lang="en-US" sz="2800" dirty="0">
                <a:solidFill>
                  <a:srgbClr val="404040"/>
                </a:solidFill>
                <a:latin typeface="Montserrat" pitchFamily="2" charset="77"/>
              </a:rPr>
              <a:t>We often hear the words </a:t>
            </a:r>
            <a:r>
              <a:rPr lang="en-US" sz="2800" b="1" dirty="0">
                <a:solidFill>
                  <a:srgbClr val="404040"/>
                </a:solidFill>
                <a:latin typeface="Montserrat" pitchFamily="2" charset="77"/>
              </a:rPr>
              <a:t>Data Science</a:t>
            </a:r>
            <a:r>
              <a:rPr lang="en-US" sz="2800" dirty="0">
                <a:solidFill>
                  <a:srgbClr val="404040"/>
                </a:solidFill>
                <a:latin typeface="Montserrat" pitchFamily="2" charset="77"/>
              </a:rPr>
              <a:t>, </a:t>
            </a:r>
            <a:r>
              <a:rPr lang="en-US" sz="2800" b="1" dirty="0">
                <a:solidFill>
                  <a:srgbClr val="404040"/>
                </a:solidFill>
                <a:latin typeface="Montserrat" pitchFamily="2" charset="77"/>
              </a:rPr>
              <a:t>Machine Learning</a:t>
            </a:r>
            <a:r>
              <a:rPr lang="en-US" sz="2800" dirty="0">
                <a:solidFill>
                  <a:srgbClr val="404040"/>
                </a:solidFill>
                <a:latin typeface="Montserrat" pitchFamily="2" charset="77"/>
              </a:rPr>
              <a:t> and </a:t>
            </a:r>
            <a:r>
              <a:rPr lang="en-US" sz="2800" b="1" dirty="0">
                <a:solidFill>
                  <a:srgbClr val="404040"/>
                </a:solidFill>
                <a:latin typeface="Montserrat" pitchFamily="2" charset="77"/>
              </a:rPr>
              <a:t>AI</a:t>
            </a:r>
            <a:r>
              <a:rPr lang="en-US" sz="2800" dirty="0">
                <a:solidFill>
                  <a:srgbClr val="404040"/>
                </a:solidFill>
                <a:latin typeface="Montserrat" pitchFamily="2" charset="77"/>
              </a:rPr>
              <a:t> used together, sometimes as if they were synonyms.</a:t>
            </a:r>
          </a:p>
          <a:p>
            <a:pPr>
              <a:lnSpc>
                <a:spcPts val="3904"/>
              </a:lnSpc>
            </a:pPr>
            <a:endParaRPr lang="en-US" sz="2800" dirty="0">
              <a:solidFill>
                <a:srgbClr val="404040"/>
              </a:solidFill>
              <a:latin typeface="Montserrat" pitchFamily="2" charset="77"/>
            </a:endParaRPr>
          </a:p>
          <a:p>
            <a:pPr>
              <a:lnSpc>
                <a:spcPts val="3904"/>
              </a:lnSpc>
            </a:pPr>
            <a:r>
              <a:rPr lang="en-US" sz="2800" b="1" dirty="0" err="1">
                <a:solidFill>
                  <a:srgbClr val="404040"/>
                </a:solidFill>
                <a:latin typeface="Montserrat" pitchFamily="2" charset="77"/>
              </a:rPr>
              <a:t>Buuuut</a:t>
            </a:r>
            <a:r>
              <a:rPr lang="en-US" sz="2800" b="1" dirty="0">
                <a:solidFill>
                  <a:srgbClr val="404040"/>
                </a:solidFill>
                <a:latin typeface="Montserrat" pitchFamily="2" charset="77"/>
              </a:rPr>
              <a:t>, they are not :)</a:t>
            </a:r>
          </a:p>
          <a:p>
            <a:pPr>
              <a:lnSpc>
                <a:spcPts val="3904"/>
              </a:lnSpc>
            </a:pPr>
            <a:endParaRPr lang="en-US" sz="2800" dirty="0">
              <a:solidFill>
                <a:srgbClr val="404040"/>
              </a:solidFill>
              <a:latin typeface="Montserrat" pitchFamily="2" charset="77"/>
            </a:endParaRPr>
          </a:p>
          <a:p>
            <a:pPr>
              <a:lnSpc>
                <a:spcPts val="3904"/>
              </a:lnSpc>
            </a:pPr>
            <a:r>
              <a:rPr lang="en-US" sz="2800" dirty="0">
                <a:solidFill>
                  <a:srgbClr val="404040"/>
                </a:solidFill>
                <a:latin typeface="Montserrat" pitchFamily="2" charset="77"/>
              </a:rPr>
              <a:t>Let's try some differentiation.</a:t>
            </a:r>
          </a:p>
          <a:p>
            <a:pPr>
              <a:lnSpc>
                <a:spcPts val="3904"/>
              </a:lnSpc>
            </a:pPr>
            <a:r>
              <a:rPr lang="en-US" sz="2800" dirty="0">
                <a:solidFill>
                  <a:srgbClr val="404040"/>
                </a:solidFill>
                <a:latin typeface="Montserrat" pitchFamily="2" charset="77"/>
              </a:rPr>
              <a:t> </a:t>
            </a:r>
          </a:p>
        </p:txBody>
      </p:sp>
      <p:pic>
        <p:nvPicPr>
          <p:cNvPr id="11" name="Picture 10" descr="A person with long curly hair and mustache&#10;&#10;Description automatically generated">
            <a:extLst>
              <a:ext uri="{FF2B5EF4-FFF2-40B4-BE49-F238E27FC236}">
                <a16:creationId xmlns:a16="http://schemas.microsoft.com/office/drawing/2014/main" id="{2FAC8F45-057A-1995-E561-BEFEECF8509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13514" y="2742900"/>
            <a:ext cx="5953125" cy="5953125"/>
          </a:xfrm>
          <a:prstGeom prst="rect">
            <a:avLst/>
          </a:prstGeom>
        </p:spPr>
      </p:pic>
      <p:pic>
        <p:nvPicPr>
          <p:cNvPr id="2" name="Picture 1" descr="A blue and black logo&#10;&#10;Description automatically generated">
            <a:extLst>
              <a:ext uri="{FF2B5EF4-FFF2-40B4-BE49-F238E27FC236}">
                <a16:creationId xmlns:a16="http://schemas.microsoft.com/office/drawing/2014/main" id="{062D14BC-D4D8-4307-EF50-D24DBC99CE35}"/>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3" name="TextBox 3"/>
          <p:cNvSpPr txBox="1"/>
          <p:nvPr/>
        </p:nvSpPr>
        <p:spPr>
          <a:xfrm>
            <a:off x="1028700" y="1080000"/>
            <a:ext cx="12534900" cy="940322"/>
          </a:xfrm>
          <a:prstGeom prst="rect">
            <a:avLst/>
          </a:prstGeom>
        </p:spPr>
        <p:txBody>
          <a:bodyPr wrap="square" lIns="0" tIns="0" rIns="0" bIns="0" rtlCol="0" anchor="t">
            <a:spAutoFit/>
          </a:bodyPr>
          <a:lstStyle/>
          <a:p>
            <a:pPr>
              <a:lnSpc>
                <a:spcPts val="7807"/>
              </a:lnSpc>
              <a:spcBef>
                <a:spcPct val="0"/>
              </a:spcBef>
            </a:pPr>
            <a:r>
              <a:rPr lang="en-US" sz="5400" b="1" dirty="0">
                <a:solidFill>
                  <a:srgbClr val="404040"/>
                </a:solidFill>
                <a:latin typeface="Montserrat"/>
              </a:rPr>
              <a:t>WHAT DO THE WORDS MEAN?</a:t>
            </a:r>
          </a:p>
        </p:txBody>
      </p:sp>
      <p:grpSp>
        <p:nvGrpSpPr>
          <p:cNvPr id="4" name="Group 4"/>
          <p:cNvGrpSpPr/>
          <p:nvPr/>
        </p:nvGrpSpPr>
        <p:grpSpPr>
          <a:xfrm>
            <a:off x="-217095" y="9029701"/>
            <a:ext cx="18744083" cy="1295400"/>
            <a:chOff x="0" y="0"/>
            <a:chExt cx="4936713" cy="227113"/>
          </a:xfrm>
        </p:grpSpPr>
        <p:sp>
          <p:nvSpPr>
            <p:cNvPr id="5" name="Freeform 5"/>
            <p:cNvSpPr/>
            <p:nvPr/>
          </p:nvSpPr>
          <p:spPr>
            <a:xfrm>
              <a:off x="0" y="0"/>
              <a:ext cx="4936713" cy="227113"/>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a:p>
          </p:txBody>
        </p:sp>
        <p:sp>
          <p:nvSpPr>
            <p:cNvPr id="6" name="TextBox 6"/>
            <p:cNvSpPr txBox="1"/>
            <p:nvPr/>
          </p:nvSpPr>
          <p:spPr>
            <a:xfrm>
              <a:off x="0" y="-9525"/>
              <a:ext cx="812800" cy="822325"/>
            </a:xfrm>
            <a:prstGeom prst="rect">
              <a:avLst/>
            </a:prstGeom>
          </p:spPr>
          <p:txBody>
            <a:bodyPr lIns="50800" tIns="50800" rIns="50800" bIns="50800" rtlCol="0" anchor="ctr"/>
            <a:lstStyle/>
            <a:p>
              <a:pPr algn="ctr">
                <a:lnSpc>
                  <a:spcPts val="2123"/>
                </a:lnSpc>
              </a:pPr>
              <a:endParaRPr/>
            </a:p>
          </p:txBody>
        </p:sp>
      </p:grpSp>
      <p:sp>
        <p:nvSpPr>
          <p:cNvPr id="7" name="Freeform 7"/>
          <p:cNvSpPr>
            <a:spLocks noChangeAspect="1"/>
          </p:cNvSpPr>
          <p:nvPr/>
        </p:nvSpPr>
        <p:spPr>
          <a:xfrm>
            <a:off x="6117399" y="2498411"/>
            <a:ext cx="6053201" cy="6053201"/>
          </a:xfrm>
          <a:custGeom>
            <a:avLst/>
            <a:gdLst/>
            <a:ahLst/>
            <a:cxnLst/>
            <a:rect l="l" t="t" r="r" b="b"/>
            <a:pathLst>
              <a:path w="4663358" h="4663358">
                <a:moveTo>
                  <a:pt x="0" y="0"/>
                </a:moveTo>
                <a:lnTo>
                  <a:pt x="4663358" y="0"/>
                </a:lnTo>
                <a:lnTo>
                  <a:pt x="4663358" y="4663357"/>
                </a:lnTo>
                <a:lnTo>
                  <a:pt x="0" y="4663357"/>
                </a:lnTo>
                <a:lnTo>
                  <a:pt x="0" y="0"/>
                </a:lnTo>
                <a:close/>
              </a:path>
            </a:pathLst>
          </a:custGeom>
          <a:blipFill>
            <a:blip r:embed="rId3"/>
            <a:stretch>
              <a:fillRect/>
            </a:stretch>
          </a:blipFill>
        </p:spPr>
        <p:txBody>
          <a:bodyPr/>
          <a:lstStyle/>
          <a:p>
            <a:endParaRPr lang="en-DK" dirty="0"/>
          </a:p>
        </p:txBody>
      </p:sp>
      <p:pic>
        <p:nvPicPr>
          <p:cNvPr id="2" name="Picture 1" descr="A blue and black logo&#10;&#10;Description automatically generated">
            <a:extLst>
              <a:ext uri="{FF2B5EF4-FFF2-40B4-BE49-F238E27FC236}">
                <a16:creationId xmlns:a16="http://schemas.microsoft.com/office/drawing/2014/main" id="{7A348D15-B373-5E5D-C587-23E98C5A46A2}"/>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extLst>
      <p:ext uri="{BB962C8B-B14F-4D97-AF65-F5344CB8AC3E}">
        <p14:creationId xmlns:p14="http://schemas.microsoft.com/office/powerpoint/2010/main" val="1826548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7" name="Freeform 7"/>
          <p:cNvSpPr>
            <a:spLocks noChangeAspect="1"/>
          </p:cNvSpPr>
          <p:nvPr/>
        </p:nvSpPr>
        <p:spPr>
          <a:xfrm>
            <a:off x="1104900" y="2933700"/>
            <a:ext cx="5638800" cy="5638800"/>
          </a:xfrm>
          <a:custGeom>
            <a:avLst/>
            <a:gdLst/>
            <a:ahLst/>
            <a:cxnLst/>
            <a:rect l="l" t="t" r="r" b="b"/>
            <a:pathLst>
              <a:path w="4663358" h="4663358">
                <a:moveTo>
                  <a:pt x="0" y="0"/>
                </a:moveTo>
                <a:lnTo>
                  <a:pt x="4663358" y="0"/>
                </a:lnTo>
                <a:lnTo>
                  <a:pt x="4663358" y="4663357"/>
                </a:lnTo>
                <a:lnTo>
                  <a:pt x="0" y="4663357"/>
                </a:lnTo>
                <a:lnTo>
                  <a:pt x="0" y="0"/>
                </a:lnTo>
                <a:close/>
              </a:path>
            </a:pathLst>
          </a:custGeom>
          <a:blipFill>
            <a:blip r:embed="rId3"/>
            <a:stretch>
              <a:fillRect/>
            </a:stretch>
          </a:blipFill>
        </p:spPr>
        <p:txBody>
          <a:bodyPr/>
          <a:lstStyle/>
          <a:p>
            <a:endParaRPr lang="en-DK"/>
          </a:p>
        </p:txBody>
      </p:sp>
      <p:sp>
        <p:nvSpPr>
          <p:cNvPr id="9" name="TextBox 9"/>
          <p:cNvSpPr txBox="1"/>
          <p:nvPr/>
        </p:nvSpPr>
        <p:spPr>
          <a:xfrm>
            <a:off x="7399301" y="3613514"/>
            <a:ext cx="10254987" cy="4625177"/>
          </a:xfrm>
          <a:prstGeom prst="rect">
            <a:avLst/>
          </a:prstGeom>
        </p:spPr>
        <p:txBody>
          <a:bodyPr lIns="0" tIns="0" rIns="0" bIns="0" rtlCol="0" anchor="t">
            <a:spAutoFit/>
          </a:bodyPr>
          <a:lstStyle/>
          <a:p>
            <a:pPr>
              <a:lnSpc>
                <a:spcPts val="3904"/>
              </a:lnSpc>
            </a:pPr>
            <a:r>
              <a:rPr lang="en-US" sz="2800" b="1" u="sng" dirty="0">
                <a:solidFill>
                  <a:srgbClr val="404040"/>
                </a:solidFill>
                <a:latin typeface="Montserrat" pitchFamily="2" charset="77"/>
              </a:rPr>
              <a:t>Artificial Intelligence:</a:t>
            </a:r>
          </a:p>
          <a:p>
            <a:pPr>
              <a:lnSpc>
                <a:spcPts val="3904"/>
              </a:lnSpc>
            </a:pPr>
            <a:endParaRPr lang="en-US" sz="2800" u="sng" dirty="0">
              <a:solidFill>
                <a:srgbClr val="404040"/>
              </a:solidFill>
              <a:latin typeface="Montserrat" pitchFamily="2" charset="77"/>
            </a:endParaRPr>
          </a:p>
          <a:p>
            <a:pPr marL="690880" lvl="1" indent="-345440">
              <a:buFont typeface="Arial"/>
              <a:buChar char="•"/>
            </a:pPr>
            <a:r>
              <a:rPr lang="en-US" sz="2800" dirty="0">
                <a:solidFill>
                  <a:srgbClr val="404040"/>
                </a:solidFill>
                <a:latin typeface="Montserrat" pitchFamily="2" charset="77"/>
              </a:rPr>
              <a:t>The ability of computing systems to achieve human-like performance on complex tasks</a:t>
            </a:r>
          </a:p>
          <a:p>
            <a:pPr marL="690880" lvl="1" indent="-345440">
              <a:lnSpc>
                <a:spcPct val="150000"/>
              </a:lnSpc>
              <a:buFont typeface="Arial"/>
              <a:buChar char="•"/>
            </a:pPr>
            <a:r>
              <a:rPr lang="en-US" sz="2800" dirty="0">
                <a:solidFill>
                  <a:srgbClr val="404040"/>
                </a:solidFill>
                <a:latin typeface="Montserrat" pitchFamily="2" charset="77"/>
              </a:rPr>
              <a:t>Conceptual umbrella term</a:t>
            </a:r>
          </a:p>
          <a:p>
            <a:pPr marL="690880" lvl="1" indent="-345440">
              <a:lnSpc>
                <a:spcPct val="150000"/>
              </a:lnSpc>
              <a:buFont typeface="Arial"/>
              <a:buChar char="•"/>
            </a:pPr>
            <a:r>
              <a:rPr lang="en-US" sz="2800" dirty="0">
                <a:solidFill>
                  <a:srgbClr val="404040"/>
                </a:solidFill>
                <a:latin typeface="Montserrat"/>
              </a:rPr>
              <a:t>AI is the </a:t>
            </a:r>
            <a:r>
              <a:rPr lang="en-US" sz="2800" b="1" u="sng" dirty="0">
                <a:solidFill>
                  <a:srgbClr val="404040"/>
                </a:solidFill>
                <a:latin typeface="Montserrat"/>
              </a:rPr>
              <a:t>outcome</a:t>
            </a:r>
            <a:r>
              <a:rPr lang="en-US" sz="2800" b="1" dirty="0">
                <a:solidFill>
                  <a:srgbClr val="404040"/>
                </a:solidFill>
                <a:latin typeface="Montserrat"/>
              </a:rPr>
              <a:t>, not the method</a:t>
            </a:r>
          </a:p>
          <a:p>
            <a:pPr>
              <a:lnSpc>
                <a:spcPts val="3904"/>
              </a:lnSpc>
            </a:pPr>
            <a:endParaRPr lang="en-US" sz="3000" dirty="0">
              <a:solidFill>
                <a:srgbClr val="404040"/>
              </a:solidFill>
              <a:latin typeface="Montserrat" pitchFamily="2" charset="77"/>
            </a:endParaRPr>
          </a:p>
          <a:p>
            <a:pPr>
              <a:lnSpc>
                <a:spcPts val="3904"/>
              </a:lnSpc>
            </a:pPr>
            <a:endParaRPr lang="en-US" sz="3000" dirty="0">
              <a:solidFill>
                <a:srgbClr val="404040"/>
              </a:solidFill>
              <a:latin typeface="Montserrat" pitchFamily="2" charset="77"/>
            </a:endParaRPr>
          </a:p>
          <a:p>
            <a:pPr>
              <a:lnSpc>
                <a:spcPts val="3904"/>
              </a:lnSpc>
            </a:pPr>
            <a:r>
              <a:rPr lang="en-US" sz="3000" dirty="0">
                <a:solidFill>
                  <a:srgbClr val="404040"/>
                </a:solidFill>
                <a:latin typeface="Montserrat" pitchFamily="2" charset="77"/>
              </a:rPr>
              <a:t> </a:t>
            </a:r>
          </a:p>
        </p:txBody>
      </p:sp>
      <p:sp>
        <p:nvSpPr>
          <p:cNvPr id="8" name="TextBox 3">
            <a:extLst>
              <a:ext uri="{FF2B5EF4-FFF2-40B4-BE49-F238E27FC236}">
                <a16:creationId xmlns:a16="http://schemas.microsoft.com/office/drawing/2014/main" id="{91643BAB-0D28-7577-2884-79E33A7470F8}"/>
              </a:ext>
            </a:extLst>
          </p:cNvPr>
          <p:cNvSpPr txBox="1"/>
          <p:nvPr/>
        </p:nvSpPr>
        <p:spPr>
          <a:xfrm>
            <a:off x="1028700" y="1080000"/>
            <a:ext cx="12534900" cy="940322"/>
          </a:xfrm>
          <a:prstGeom prst="rect">
            <a:avLst/>
          </a:prstGeom>
        </p:spPr>
        <p:txBody>
          <a:bodyPr wrap="square" lIns="0" tIns="0" rIns="0" bIns="0" rtlCol="0" anchor="t">
            <a:spAutoFit/>
          </a:bodyPr>
          <a:lstStyle/>
          <a:p>
            <a:pPr>
              <a:lnSpc>
                <a:spcPts val="7807"/>
              </a:lnSpc>
              <a:spcBef>
                <a:spcPct val="0"/>
              </a:spcBef>
            </a:pPr>
            <a:r>
              <a:rPr lang="en-US" sz="5400" b="1" dirty="0">
                <a:solidFill>
                  <a:srgbClr val="404040"/>
                </a:solidFill>
                <a:latin typeface="Montserrat" pitchFamily="2" charset="77"/>
              </a:rPr>
              <a:t>WHAT DO THE WORDS MEAN?</a:t>
            </a:r>
          </a:p>
        </p:txBody>
      </p:sp>
      <p:grpSp>
        <p:nvGrpSpPr>
          <p:cNvPr id="2" name="Group 4">
            <a:extLst>
              <a:ext uri="{FF2B5EF4-FFF2-40B4-BE49-F238E27FC236}">
                <a16:creationId xmlns:a16="http://schemas.microsoft.com/office/drawing/2014/main" id="{66ACC1AF-C8F2-6C9F-2D80-21E01B903A34}"/>
              </a:ext>
            </a:extLst>
          </p:cNvPr>
          <p:cNvGrpSpPr/>
          <p:nvPr/>
        </p:nvGrpSpPr>
        <p:grpSpPr>
          <a:xfrm>
            <a:off x="-217095" y="9029701"/>
            <a:ext cx="18744083" cy="1295400"/>
            <a:chOff x="0" y="0"/>
            <a:chExt cx="4936713" cy="227113"/>
          </a:xfrm>
        </p:grpSpPr>
        <p:sp>
          <p:nvSpPr>
            <p:cNvPr id="3" name="Freeform 5">
              <a:extLst>
                <a:ext uri="{FF2B5EF4-FFF2-40B4-BE49-F238E27FC236}">
                  <a16:creationId xmlns:a16="http://schemas.microsoft.com/office/drawing/2014/main" id="{DBAD283B-0FF1-6EF2-E1F0-FA3E39445696}"/>
                </a:ext>
              </a:extLst>
            </p:cNvPr>
            <p:cNvSpPr/>
            <p:nvPr/>
          </p:nvSpPr>
          <p:spPr>
            <a:xfrm>
              <a:off x="0" y="0"/>
              <a:ext cx="4936713" cy="227113"/>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a:p>
          </p:txBody>
        </p:sp>
        <p:sp>
          <p:nvSpPr>
            <p:cNvPr id="10" name="TextBox 6">
              <a:extLst>
                <a:ext uri="{FF2B5EF4-FFF2-40B4-BE49-F238E27FC236}">
                  <a16:creationId xmlns:a16="http://schemas.microsoft.com/office/drawing/2014/main" id="{70C3B34A-396A-0FBC-C887-114F81EAF81E}"/>
                </a:ext>
              </a:extLst>
            </p:cNvPr>
            <p:cNvSpPr txBox="1"/>
            <p:nvPr/>
          </p:nvSpPr>
          <p:spPr>
            <a:xfrm>
              <a:off x="0" y="-9525"/>
              <a:ext cx="812800" cy="822325"/>
            </a:xfrm>
            <a:prstGeom prst="rect">
              <a:avLst/>
            </a:prstGeom>
          </p:spPr>
          <p:txBody>
            <a:bodyPr lIns="50800" tIns="50800" rIns="50800" bIns="50800" rtlCol="0" anchor="ctr"/>
            <a:lstStyle/>
            <a:p>
              <a:pPr algn="ctr">
                <a:lnSpc>
                  <a:spcPts val="2123"/>
                </a:lnSpc>
              </a:pPr>
              <a:endParaRPr/>
            </a:p>
          </p:txBody>
        </p:sp>
      </p:grpSp>
      <p:pic>
        <p:nvPicPr>
          <p:cNvPr id="11" name="Picture 10" descr="A blue and black logo&#10;&#10;Description automatically generated">
            <a:extLst>
              <a:ext uri="{FF2B5EF4-FFF2-40B4-BE49-F238E27FC236}">
                <a16:creationId xmlns:a16="http://schemas.microsoft.com/office/drawing/2014/main" id="{D55942A5-D90B-D17A-7526-1C2FAF3AE5A6}"/>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extLst>
      <p:ext uri="{BB962C8B-B14F-4D97-AF65-F5344CB8AC3E}">
        <p14:creationId xmlns:p14="http://schemas.microsoft.com/office/powerpoint/2010/main" val="42246515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9" name="TextBox 9"/>
          <p:cNvSpPr txBox="1"/>
          <p:nvPr/>
        </p:nvSpPr>
        <p:spPr>
          <a:xfrm>
            <a:off x="7459545" y="2676987"/>
            <a:ext cx="9609256" cy="5805372"/>
          </a:xfrm>
          <a:prstGeom prst="rect">
            <a:avLst/>
          </a:prstGeom>
        </p:spPr>
        <p:txBody>
          <a:bodyPr wrap="square" lIns="0" tIns="0" rIns="0" bIns="0" rtlCol="0" anchor="t">
            <a:spAutoFit/>
          </a:bodyPr>
          <a:lstStyle/>
          <a:p>
            <a:pPr>
              <a:lnSpc>
                <a:spcPts val="3904"/>
              </a:lnSpc>
            </a:pPr>
            <a:r>
              <a:rPr lang="en-US" sz="2800" u="sng" dirty="0">
                <a:solidFill>
                  <a:srgbClr val="404040"/>
                </a:solidFill>
                <a:latin typeface="Montserrat"/>
              </a:rPr>
              <a:t>Machine Learning:</a:t>
            </a:r>
          </a:p>
          <a:p>
            <a:pPr>
              <a:lnSpc>
                <a:spcPts val="3904"/>
              </a:lnSpc>
            </a:pPr>
            <a:endParaRPr lang="en-US" sz="2800" u="sng" dirty="0">
              <a:solidFill>
                <a:srgbClr val="404040"/>
              </a:solidFill>
              <a:latin typeface="Montserrat" pitchFamily="2" charset="77"/>
            </a:endParaRPr>
          </a:p>
          <a:p>
            <a:pPr marL="690880" lvl="1" indent="-345440">
              <a:lnSpc>
                <a:spcPct val="150000"/>
              </a:lnSpc>
              <a:buFont typeface="Arial"/>
              <a:buChar char="•"/>
            </a:pPr>
            <a:r>
              <a:rPr lang="en-US" sz="2800" dirty="0">
                <a:solidFill>
                  <a:srgbClr val="404040"/>
                </a:solidFill>
                <a:latin typeface="Montserrat"/>
              </a:rPr>
              <a:t>"Technologies and algorithms that enable systems to identify patterns, make decisions, and improve themselves through experience and data" [1]</a:t>
            </a:r>
          </a:p>
          <a:p>
            <a:pPr marL="690880" lvl="1" indent="-345440">
              <a:lnSpc>
                <a:spcPct val="150000"/>
              </a:lnSpc>
              <a:buFont typeface="Arial"/>
              <a:buChar char="•"/>
            </a:pPr>
            <a:r>
              <a:rPr lang="en-US" sz="2800" dirty="0">
                <a:solidFill>
                  <a:srgbClr val="404040"/>
                </a:solidFill>
                <a:latin typeface="Montserrat"/>
              </a:rPr>
              <a:t>Machine learning </a:t>
            </a:r>
            <a:r>
              <a:rPr lang="en-US" sz="2800" u="sng" dirty="0">
                <a:solidFill>
                  <a:srgbClr val="404040"/>
                </a:solidFill>
                <a:latin typeface="Montserrat"/>
              </a:rPr>
              <a:t>is methodology</a:t>
            </a:r>
            <a:r>
              <a:rPr lang="en-US" sz="2800" dirty="0">
                <a:solidFill>
                  <a:srgbClr val="404040"/>
                </a:solidFill>
                <a:latin typeface="Montserrat"/>
              </a:rPr>
              <a:t>.</a:t>
            </a:r>
          </a:p>
          <a:p>
            <a:pPr marL="690880" lvl="1" indent="-345440">
              <a:buFont typeface="Arial"/>
              <a:buChar char="•"/>
            </a:pPr>
            <a:endParaRPr lang="en-US" sz="2800" dirty="0">
              <a:solidFill>
                <a:srgbClr val="404040"/>
              </a:solidFill>
              <a:latin typeface="Montserrat" pitchFamily="2" charset="77"/>
            </a:endParaRPr>
          </a:p>
          <a:p>
            <a:pPr marL="690880" lvl="1" indent="-345440">
              <a:lnSpc>
                <a:spcPct val="150000"/>
              </a:lnSpc>
              <a:buFont typeface="Arial"/>
              <a:buChar char="•"/>
            </a:pPr>
            <a:r>
              <a:rPr lang="en-US" sz="2800" dirty="0">
                <a:solidFill>
                  <a:srgbClr val="404040"/>
                </a:solidFill>
                <a:latin typeface="Montserrat" pitchFamily="2" charset="77"/>
              </a:rPr>
              <a:t>Currently our most successful way of achieving AI </a:t>
            </a:r>
          </a:p>
          <a:p>
            <a:pPr>
              <a:lnSpc>
                <a:spcPts val="3904"/>
              </a:lnSpc>
            </a:pPr>
            <a:r>
              <a:rPr lang="en-US" sz="3200" dirty="0">
                <a:solidFill>
                  <a:srgbClr val="404040"/>
                </a:solidFill>
                <a:latin typeface="Now"/>
              </a:rPr>
              <a:t> </a:t>
            </a:r>
          </a:p>
        </p:txBody>
      </p:sp>
      <p:sp>
        <p:nvSpPr>
          <p:cNvPr id="10" name="Freeform 7">
            <a:extLst>
              <a:ext uri="{FF2B5EF4-FFF2-40B4-BE49-F238E27FC236}">
                <a16:creationId xmlns:a16="http://schemas.microsoft.com/office/drawing/2014/main" id="{DCE89ABE-F9C8-87D7-44B7-AAD4B984DCEE}"/>
              </a:ext>
            </a:extLst>
          </p:cNvPr>
          <p:cNvSpPr>
            <a:spLocks noChangeAspect="1"/>
          </p:cNvSpPr>
          <p:nvPr/>
        </p:nvSpPr>
        <p:spPr>
          <a:xfrm>
            <a:off x="1104900" y="2933700"/>
            <a:ext cx="5638800" cy="5638800"/>
          </a:xfrm>
          <a:custGeom>
            <a:avLst/>
            <a:gdLst/>
            <a:ahLst/>
            <a:cxnLst/>
            <a:rect l="l" t="t" r="r" b="b"/>
            <a:pathLst>
              <a:path w="4663358" h="4663358">
                <a:moveTo>
                  <a:pt x="0" y="0"/>
                </a:moveTo>
                <a:lnTo>
                  <a:pt x="4663358" y="0"/>
                </a:lnTo>
                <a:lnTo>
                  <a:pt x="4663358" y="4663357"/>
                </a:lnTo>
                <a:lnTo>
                  <a:pt x="0" y="4663357"/>
                </a:lnTo>
                <a:lnTo>
                  <a:pt x="0" y="0"/>
                </a:lnTo>
                <a:close/>
              </a:path>
            </a:pathLst>
          </a:custGeom>
          <a:blipFill>
            <a:blip r:embed="rId3"/>
            <a:stretch>
              <a:fillRect/>
            </a:stretch>
          </a:blipFill>
        </p:spPr>
        <p:txBody>
          <a:bodyPr/>
          <a:lstStyle/>
          <a:p>
            <a:endParaRPr lang="en-DK"/>
          </a:p>
        </p:txBody>
      </p:sp>
      <p:grpSp>
        <p:nvGrpSpPr>
          <p:cNvPr id="13" name="Group 4">
            <a:extLst>
              <a:ext uri="{FF2B5EF4-FFF2-40B4-BE49-F238E27FC236}">
                <a16:creationId xmlns:a16="http://schemas.microsoft.com/office/drawing/2014/main" id="{57C5B180-2551-E3DA-FB38-A5FD639270FB}"/>
              </a:ext>
            </a:extLst>
          </p:cNvPr>
          <p:cNvGrpSpPr/>
          <p:nvPr/>
        </p:nvGrpSpPr>
        <p:grpSpPr>
          <a:xfrm>
            <a:off x="-217095" y="9029701"/>
            <a:ext cx="18744083" cy="1295400"/>
            <a:chOff x="0" y="0"/>
            <a:chExt cx="4936713" cy="227113"/>
          </a:xfrm>
        </p:grpSpPr>
        <p:sp>
          <p:nvSpPr>
            <p:cNvPr id="14" name="Freeform 5">
              <a:extLst>
                <a:ext uri="{FF2B5EF4-FFF2-40B4-BE49-F238E27FC236}">
                  <a16:creationId xmlns:a16="http://schemas.microsoft.com/office/drawing/2014/main" id="{6C38A13A-FE7D-BD05-52BE-926C169517EA}"/>
                </a:ext>
              </a:extLst>
            </p:cNvPr>
            <p:cNvSpPr/>
            <p:nvPr/>
          </p:nvSpPr>
          <p:spPr>
            <a:xfrm>
              <a:off x="0" y="0"/>
              <a:ext cx="4936713" cy="227113"/>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a:p>
          </p:txBody>
        </p:sp>
        <p:sp>
          <p:nvSpPr>
            <p:cNvPr id="15" name="TextBox 6">
              <a:extLst>
                <a:ext uri="{FF2B5EF4-FFF2-40B4-BE49-F238E27FC236}">
                  <a16:creationId xmlns:a16="http://schemas.microsoft.com/office/drawing/2014/main" id="{432B0351-AEA2-9F3E-DB8F-90CAE91B2855}"/>
                </a:ext>
              </a:extLst>
            </p:cNvPr>
            <p:cNvSpPr txBox="1"/>
            <p:nvPr/>
          </p:nvSpPr>
          <p:spPr>
            <a:xfrm>
              <a:off x="0" y="-9525"/>
              <a:ext cx="812800" cy="822325"/>
            </a:xfrm>
            <a:prstGeom prst="rect">
              <a:avLst/>
            </a:prstGeom>
          </p:spPr>
          <p:txBody>
            <a:bodyPr lIns="50800" tIns="50800" rIns="50800" bIns="50800" rtlCol="0" anchor="ctr"/>
            <a:lstStyle/>
            <a:p>
              <a:pPr algn="ctr">
                <a:lnSpc>
                  <a:spcPts val="2123"/>
                </a:lnSpc>
              </a:pPr>
              <a:endParaRPr/>
            </a:p>
          </p:txBody>
        </p:sp>
      </p:grpSp>
      <p:pic>
        <p:nvPicPr>
          <p:cNvPr id="16" name="Picture 15" descr="A blue and black logo&#10;&#10;Description automatically generated">
            <a:extLst>
              <a:ext uri="{FF2B5EF4-FFF2-40B4-BE49-F238E27FC236}">
                <a16:creationId xmlns:a16="http://schemas.microsoft.com/office/drawing/2014/main" id="{D79A7B9B-823F-703C-C4F4-7157B24962EE}"/>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
        <p:nvSpPr>
          <p:cNvPr id="17" name="TextBox 10">
            <a:extLst>
              <a:ext uri="{FF2B5EF4-FFF2-40B4-BE49-F238E27FC236}">
                <a16:creationId xmlns:a16="http://schemas.microsoft.com/office/drawing/2014/main" id="{82ED2A75-CA57-6F73-2320-EFF1A5D0BD23}"/>
              </a:ext>
            </a:extLst>
          </p:cNvPr>
          <p:cNvSpPr txBox="1"/>
          <p:nvPr/>
        </p:nvSpPr>
        <p:spPr>
          <a:xfrm>
            <a:off x="180109" y="9403035"/>
            <a:ext cx="6307931" cy="306705"/>
          </a:xfrm>
          <a:prstGeom prst="rect">
            <a:avLst/>
          </a:prstGeom>
        </p:spPr>
        <p:txBody>
          <a:bodyPr lIns="0" tIns="0" rIns="0" bIns="0" rtlCol="0" anchor="t">
            <a:spAutoFit/>
          </a:bodyPr>
          <a:lstStyle/>
          <a:p>
            <a:pPr algn="ctr">
              <a:lnSpc>
                <a:spcPts val="2520"/>
              </a:lnSpc>
            </a:pPr>
            <a:r>
              <a:rPr lang="en-US" sz="1800" dirty="0">
                <a:solidFill>
                  <a:srgbClr val="404040"/>
                </a:solidFill>
                <a:latin typeface="Glacial Indifference"/>
              </a:rPr>
              <a:t>1. https://ai.engineering.columbia.edu/ai-vs-machine-learning/</a:t>
            </a:r>
          </a:p>
        </p:txBody>
      </p:sp>
      <p:sp>
        <p:nvSpPr>
          <p:cNvPr id="4" name="TextBox 3">
            <a:extLst>
              <a:ext uri="{FF2B5EF4-FFF2-40B4-BE49-F238E27FC236}">
                <a16:creationId xmlns:a16="http://schemas.microsoft.com/office/drawing/2014/main" id="{1F3E1176-2A19-F2EC-FA51-57A5C271220E}"/>
              </a:ext>
            </a:extLst>
          </p:cNvPr>
          <p:cNvSpPr txBox="1"/>
          <p:nvPr/>
        </p:nvSpPr>
        <p:spPr>
          <a:xfrm>
            <a:off x="1105469" y="994701"/>
            <a:ext cx="12534900" cy="940322"/>
          </a:xfrm>
          <a:prstGeom prst="rect">
            <a:avLst/>
          </a:prstGeom>
        </p:spPr>
        <p:txBody>
          <a:bodyPr wrap="square" lIns="0" tIns="0" rIns="0" bIns="0" rtlCol="0" anchor="t">
            <a:spAutoFit/>
          </a:bodyPr>
          <a:lstStyle/>
          <a:p>
            <a:pPr>
              <a:lnSpc>
                <a:spcPts val="7807"/>
              </a:lnSpc>
              <a:spcBef>
                <a:spcPct val="0"/>
              </a:spcBef>
            </a:pPr>
            <a:r>
              <a:rPr lang="en-US" sz="5400" b="1" dirty="0">
                <a:solidFill>
                  <a:srgbClr val="404040"/>
                </a:solidFill>
                <a:latin typeface="Montserrat"/>
              </a:rPr>
              <a:t>WHAT DO THE WORDS MEAN?</a:t>
            </a:r>
          </a:p>
        </p:txBody>
      </p:sp>
    </p:spTree>
    <p:extLst>
      <p:ext uri="{BB962C8B-B14F-4D97-AF65-F5344CB8AC3E}">
        <p14:creationId xmlns:p14="http://schemas.microsoft.com/office/powerpoint/2010/main" val="8698611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9" name="TextBox 9"/>
          <p:cNvSpPr txBox="1"/>
          <p:nvPr/>
        </p:nvSpPr>
        <p:spPr>
          <a:xfrm>
            <a:off x="7985333" y="3229340"/>
            <a:ext cx="9075855" cy="2964466"/>
          </a:xfrm>
          <a:prstGeom prst="rect">
            <a:avLst/>
          </a:prstGeom>
        </p:spPr>
        <p:txBody>
          <a:bodyPr wrap="square" lIns="0" tIns="0" rIns="0" bIns="0" rtlCol="0" anchor="t">
            <a:spAutoFit/>
          </a:bodyPr>
          <a:lstStyle/>
          <a:p>
            <a:pPr>
              <a:lnSpc>
                <a:spcPts val="3904"/>
              </a:lnSpc>
            </a:pPr>
            <a:r>
              <a:rPr lang="en-US" sz="2800" b="1" u="sng" dirty="0">
                <a:solidFill>
                  <a:srgbClr val="404040"/>
                </a:solidFill>
                <a:latin typeface="Montserrat" pitchFamily="2" charset="77"/>
              </a:rPr>
              <a:t>Deep Learning:</a:t>
            </a:r>
          </a:p>
          <a:p>
            <a:pPr>
              <a:lnSpc>
                <a:spcPts val="3904"/>
              </a:lnSpc>
            </a:pPr>
            <a:endParaRPr lang="en-US" sz="2800" u="sng" dirty="0">
              <a:solidFill>
                <a:srgbClr val="404040"/>
              </a:solidFill>
              <a:latin typeface="Montserrat" pitchFamily="2" charset="77"/>
            </a:endParaRPr>
          </a:p>
          <a:p>
            <a:pPr marL="690881" lvl="1" indent="-345440">
              <a:lnSpc>
                <a:spcPts val="3904"/>
              </a:lnSpc>
              <a:buFont typeface="Arial"/>
              <a:buChar char="•"/>
            </a:pPr>
            <a:r>
              <a:rPr lang="en-US" sz="2800" dirty="0">
                <a:solidFill>
                  <a:srgbClr val="404040"/>
                </a:solidFill>
                <a:latin typeface="Montserrat" pitchFamily="2" charset="77"/>
              </a:rPr>
              <a:t>When you do </a:t>
            </a:r>
            <a:r>
              <a:rPr lang="en-US" sz="2800" b="1" dirty="0">
                <a:solidFill>
                  <a:srgbClr val="404040"/>
                </a:solidFill>
                <a:latin typeface="Montserrat" pitchFamily="2" charset="77"/>
              </a:rPr>
              <a:t>ML</a:t>
            </a:r>
            <a:r>
              <a:rPr lang="en-US" sz="2800" dirty="0">
                <a:solidFill>
                  <a:srgbClr val="404040"/>
                </a:solidFill>
                <a:latin typeface="Montserrat" pitchFamily="2" charset="77"/>
              </a:rPr>
              <a:t> by means of a </a:t>
            </a:r>
            <a:r>
              <a:rPr lang="en-US" sz="2800" b="1" dirty="0">
                <a:solidFill>
                  <a:srgbClr val="404040"/>
                </a:solidFill>
                <a:latin typeface="Montserrat" pitchFamily="2" charset="77"/>
              </a:rPr>
              <a:t>deep neural network</a:t>
            </a:r>
          </a:p>
          <a:p>
            <a:pPr marL="345441" lvl="1">
              <a:lnSpc>
                <a:spcPts val="3904"/>
              </a:lnSpc>
            </a:pPr>
            <a:endParaRPr lang="en-US" sz="2800" b="1" dirty="0">
              <a:solidFill>
                <a:srgbClr val="404040"/>
              </a:solidFill>
              <a:latin typeface="Montserrat" pitchFamily="2" charset="77"/>
            </a:endParaRPr>
          </a:p>
          <a:p>
            <a:pPr marL="690881" lvl="1" indent="-345440">
              <a:lnSpc>
                <a:spcPts val="3904"/>
              </a:lnSpc>
              <a:buFont typeface="Arial"/>
              <a:buChar char="•"/>
            </a:pPr>
            <a:r>
              <a:rPr lang="en-US" sz="2800" dirty="0">
                <a:solidFill>
                  <a:srgbClr val="404040"/>
                </a:solidFill>
                <a:latin typeface="Montserrat" pitchFamily="2" charset="77"/>
              </a:rPr>
              <a:t>This is a type of/sub-class of (ML).</a:t>
            </a:r>
            <a:endParaRPr lang="en-US" sz="2800" b="1" dirty="0">
              <a:solidFill>
                <a:srgbClr val="404040"/>
              </a:solidFill>
              <a:latin typeface="Montserrat" pitchFamily="2" charset="77"/>
            </a:endParaRPr>
          </a:p>
        </p:txBody>
      </p:sp>
      <p:sp>
        <p:nvSpPr>
          <p:cNvPr id="8" name="Freeform 7">
            <a:extLst>
              <a:ext uri="{FF2B5EF4-FFF2-40B4-BE49-F238E27FC236}">
                <a16:creationId xmlns:a16="http://schemas.microsoft.com/office/drawing/2014/main" id="{F5CA10B4-4EFC-B7B1-628C-E31D58C80B55}"/>
              </a:ext>
            </a:extLst>
          </p:cNvPr>
          <p:cNvSpPr>
            <a:spLocks noChangeAspect="1"/>
          </p:cNvSpPr>
          <p:nvPr/>
        </p:nvSpPr>
        <p:spPr>
          <a:xfrm>
            <a:off x="1104900" y="2933700"/>
            <a:ext cx="5638800" cy="5638800"/>
          </a:xfrm>
          <a:custGeom>
            <a:avLst/>
            <a:gdLst/>
            <a:ahLst/>
            <a:cxnLst/>
            <a:rect l="l" t="t" r="r" b="b"/>
            <a:pathLst>
              <a:path w="4663358" h="4663358">
                <a:moveTo>
                  <a:pt x="0" y="0"/>
                </a:moveTo>
                <a:lnTo>
                  <a:pt x="4663358" y="0"/>
                </a:lnTo>
                <a:lnTo>
                  <a:pt x="4663358" y="4663357"/>
                </a:lnTo>
                <a:lnTo>
                  <a:pt x="0" y="4663357"/>
                </a:lnTo>
                <a:lnTo>
                  <a:pt x="0" y="0"/>
                </a:lnTo>
                <a:close/>
              </a:path>
            </a:pathLst>
          </a:custGeom>
          <a:blipFill>
            <a:blip r:embed="rId3"/>
            <a:stretch>
              <a:fillRect/>
            </a:stretch>
          </a:blipFill>
        </p:spPr>
        <p:txBody>
          <a:bodyPr/>
          <a:lstStyle/>
          <a:p>
            <a:endParaRPr lang="en-DK"/>
          </a:p>
        </p:txBody>
      </p:sp>
      <p:sp>
        <p:nvSpPr>
          <p:cNvPr id="11" name="TextBox 10">
            <a:extLst>
              <a:ext uri="{FF2B5EF4-FFF2-40B4-BE49-F238E27FC236}">
                <a16:creationId xmlns:a16="http://schemas.microsoft.com/office/drawing/2014/main" id="{D1D3DD33-057F-9D78-C673-3D2C9AC791A4}"/>
              </a:ext>
            </a:extLst>
          </p:cNvPr>
          <p:cNvSpPr txBox="1"/>
          <p:nvPr/>
        </p:nvSpPr>
        <p:spPr>
          <a:xfrm>
            <a:off x="7985333" y="7016421"/>
            <a:ext cx="8858155" cy="1877437"/>
          </a:xfrm>
          <a:prstGeom prst="rect">
            <a:avLst/>
          </a:prstGeom>
          <a:noFill/>
        </p:spPr>
        <p:txBody>
          <a:bodyPr wrap="square">
            <a:spAutoFit/>
          </a:bodyPr>
          <a:lstStyle/>
          <a:p>
            <a:r>
              <a:rPr lang="en-US" sz="2800" b="1" dirty="0">
                <a:solidFill>
                  <a:srgbClr val="404040"/>
                </a:solidFill>
                <a:latin typeface="Montserrat" pitchFamily="2" charset="77"/>
              </a:rPr>
              <a:t>Data science </a:t>
            </a:r>
            <a:r>
              <a:rPr lang="en-US" sz="2800" dirty="0">
                <a:solidFill>
                  <a:srgbClr val="404040"/>
                </a:solidFill>
                <a:latin typeface="Montserrat" pitchFamily="2" charset="77"/>
              </a:rPr>
              <a:t>is often taken to mean ML/AI, but the term is much broader than that!</a:t>
            </a:r>
          </a:p>
          <a:p>
            <a:endParaRPr lang="en-US" sz="2800" dirty="0">
              <a:solidFill>
                <a:srgbClr val="404040"/>
              </a:solidFill>
              <a:latin typeface="Montserrat" pitchFamily="2" charset="77"/>
            </a:endParaRPr>
          </a:p>
          <a:p>
            <a:r>
              <a:rPr lang="en-US" sz="2800" dirty="0">
                <a:solidFill>
                  <a:srgbClr val="404040"/>
                </a:solidFill>
                <a:latin typeface="Montserrat" pitchFamily="2" charset="77"/>
              </a:rPr>
              <a:t>…and this is not a course on ML/AI.</a:t>
            </a:r>
            <a:r>
              <a:rPr lang="en-US" sz="3200" dirty="0">
                <a:solidFill>
                  <a:srgbClr val="404040"/>
                </a:solidFill>
                <a:latin typeface="Now"/>
              </a:rPr>
              <a:t> </a:t>
            </a:r>
          </a:p>
        </p:txBody>
      </p:sp>
      <p:grpSp>
        <p:nvGrpSpPr>
          <p:cNvPr id="2" name="Group 4">
            <a:extLst>
              <a:ext uri="{FF2B5EF4-FFF2-40B4-BE49-F238E27FC236}">
                <a16:creationId xmlns:a16="http://schemas.microsoft.com/office/drawing/2014/main" id="{2B813CFE-7DA2-11AE-3E0E-2803775C616A}"/>
              </a:ext>
            </a:extLst>
          </p:cNvPr>
          <p:cNvGrpSpPr/>
          <p:nvPr/>
        </p:nvGrpSpPr>
        <p:grpSpPr>
          <a:xfrm>
            <a:off x="-217095" y="9029701"/>
            <a:ext cx="18744083" cy="1295400"/>
            <a:chOff x="0" y="0"/>
            <a:chExt cx="4936713" cy="227113"/>
          </a:xfrm>
        </p:grpSpPr>
        <p:sp>
          <p:nvSpPr>
            <p:cNvPr id="7" name="Freeform 5">
              <a:extLst>
                <a:ext uri="{FF2B5EF4-FFF2-40B4-BE49-F238E27FC236}">
                  <a16:creationId xmlns:a16="http://schemas.microsoft.com/office/drawing/2014/main" id="{A9A03A7F-4B66-D086-BE9E-A9A72E2DB967}"/>
                </a:ext>
              </a:extLst>
            </p:cNvPr>
            <p:cNvSpPr/>
            <p:nvPr/>
          </p:nvSpPr>
          <p:spPr>
            <a:xfrm>
              <a:off x="0" y="0"/>
              <a:ext cx="4936713" cy="227113"/>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a:p>
          </p:txBody>
        </p:sp>
        <p:sp>
          <p:nvSpPr>
            <p:cNvPr id="10" name="TextBox 6">
              <a:extLst>
                <a:ext uri="{FF2B5EF4-FFF2-40B4-BE49-F238E27FC236}">
                  <a16:creationId xmlns:a16="http://schemas.microsoft.com/office/drawing/2014/main" id="{F0C88FB9-37F8-9B7E-0BA5-BE5657FE49EE}"/>
                </a:ext>
              </a:extLst>
            </p:cNvPr>
            <p:cNvSpPr txBox="1"/>
            <p:nvPr/>
          </p:nvSpPr>
          <p:spPr>
            <a:xfrm>
              <a:off x="0" y="-9525"/>
              <a:ext cx="812800" cy="822325"/>
            </a:xfrm>
            <a:prstGeom prst="rect">
              <a:avLst/>
            </a:prstGeom>
          </p:spPr>
          <p:txBody>
            <a:bodyPr lIns="50800" tIns="50800" rIns="50800" bIns="50800" rtlCol="0" anchor="ctr"/>
            <a:lstStyle/>
            <a:p>
              <a:pPr algn="ctr">
                <a:lnSpc>
                  <a:spcPts val="2123"/>
                </a:lnSpc>
              </a:pPr>
              <a:endParaRPr/>
            </a:p>
          </p:txBody>
        </p:sp>
      </p:grpSp>
      <p:pic>
        <p:nvPicPr>
          <p:cNvPr id="12" name="Picture 11" descr="A blue and black logo&#10;&#10;Description automatically generated">
            <a:extLst>
              <a:ext uri="{FF2B5EF4-FFF2-40B4-BE49-F238E27FC236}">
                <a16:creationId xmlns:a16="http://schemas.microsoft.com/office/drawing/2014/main" id="{B2F77FAC-C9DE-B8E4-48E4-09A65E45AB21}"/>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
        <p:nvSpPr>
          <p:cNvPr id="13" name="TextBox 3">
            <a:extLst>
              <a:ext uri="{FF2B5EF4-FFF2-40B4-BE49-F238E27FC236}">
                <a16:creationId xmlns:a16="http://schemas.microsoft.com/office/drawing/2014/main" id="{6220157F-2099-718B-0B61-EB821232A770}"/>
              </a:ext>
            </a:extLst>
          </p:cNvPr>
          <p:cNvSpPr txBox="1"/>
          <p:nvPr/>
        </p:nvSpPr>
        <p:spPr>
          <a:xfrm>
            <a:off x="1028700" y="1080000"/>
            <a:ext cx="12534900" cy="940322"/>
          </a:xfrm>
          <a:prstGeom prst="rect">
            <a:avLst/>
          </a:prstGeom>
        </p:spPr>
        <p:txBody>
          <a:bodyPr wrap="square" lIns="0" tIns="0" rIns="0" bIns="0" rtlCol="0" anchor="t">
            <a:spAutoFit/>
          </a:bodyPr>
          <a:lstStyle/>
          <a:p>
            <a:pPr>
              <a:lnSpc>
                <a:spcPts val="7807"/>
              </a:lnSpc>
              <a:spcBef>
                <a:spcPct val="0"/>
              </a:spcBef>
            </a:pPr>
            <a:r>
              <a:rPr lang="en-US" sz="5400" b="1" dirty="0">
                <a:solidFill>
                  <a:srgbClr val="404040"/>
                </a:solidFill>
                <a:latin typeface="Montserrat"/>
              </a:rPr>
              <a:t>WHAT DO THE WORDS MEAN?</a:t>
            </a:r>
          </a:p>
        </p:txBody>
      </p:sp>
    </p:spTree>
    <p:extLst>
      <p:ext uri="{BB962C8B-B14F-4D97-AF65-F5344CB8AC3E}">
        <p14:creationId xmlns:p14="http://schemas.microsoft.com/office/powerpoint/2010/main" val="7559438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grpSp>
        <p:nvGrpSpPr>
          <p:cNvPr id="11" name="Group 11"/>
          <p:cNvGrpSpPr/>
          <p:nvPr/>
        </p:nvGrpSpPr>
        <p:grpSpPr>
          <a:xfrm>
            <a:off x="1" y="0"/>
            <a:ext cx="18288000" cy="2894269"/>
            <a:chOff x="0" y="0"/>
            <a:chExt cx="4936713" cy="227113"/>
          </a:xfrm>
        </p:grpSpPr>
        <p:sp>
          <p:nvSpPr>
            <p:cNvPr id="12" name="Freeform 12"/>
            <p:cNvSpPr/>
            <p:nvPr/>
          </p:nvSpPr>
          <p:spPr>
            <a:xfrm>
              <a:off x="0" y="0"/>
              <a:ext cx="4936713" cy="227113"/>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a:p>
          </p:txBody>
        </p:sp>
        <p:sp>
          <p:nvSpPr>
            <p:cNvPr id="13" name="TextBox 13"/>
            <p:cNvSpPr txBox="1"/>
            <p:nvPr/>
          </p:nvSpPr>
          <p:spPr>
            <a:xfrm>
              <a:off x="0" y="-9525"/>
              <a:ext cx="812800" cy="822325"/>
            </a:xfrm>
            <a:prstGeom prst="rect">
              <a:avLst/>
            </a:prstGeom>
          </p:spPr>
          <p:txBody>
            <a:bodyPr lIns="50800" tIns="50800" rIns="50800" bIns="50800" rtlCol="0" anchor="ctr"/>
            <a:lstStyle/>
            <a:p>
              <a:pPr algn="ctr">
                <a:lnSpc>
                  <a:spcPts val="2123"/>
                </a:lnSpc>
              </a:pPr>
              <a:endParaRPr/>
            </a:p>
          </p:txBody>
        </p:sp>
      </p:grpSp>
      <p:sp>
        <p:nvSpPr>
          <p:cNvPr id="3" name="TextBox 3"/>
          <p:cNvSpPr txBox="1"/>
          <p:nvPr/>
        </p:nvSpPr>
        <p:spPr>
          <a:xfrm>
            <a:off x="1028700" y="1080000"/>
            <a:ext cx="15814788" cy="940322"/>
          </a:xfrm>
          <a:prstGeom prst="rect">
            <a:avLst/>
          </a:prstGeom>
        </p:spPr>
        <p:txBody>
          <a:bodyPr lIns="0" tIns="0" rIns="0" bIns="0" rtlCol="0" anchor="t">
            <a:spAutoFit/>
          </a:bodyPr>
          <a:lstStyle/>
          <a:p>
            <a:pPr>
              <a:lnSpc>
                <a:spcPts val="7807"/>
              </a:lnSpc>
              <a:spcBef>
                <a:spcPct val="0"/>
              </a:spcBef>
            </a:pPr>
            <a:r>
              <a:rPr lang="en-US" sz="5400" b="1" dirty="0">
                <a:solidFill>
                  <a:srgbClr val="404040"/>
                </a:solidFill>
                <a:latin typeface="Montserrat" pitchFamily="2" charset="77"/>
              </a:rPr>
              <a:t>WHAT IS DATA SCIENCE?</a:t>
            </a:r>
          </a:p>
        </p:txBody>
      </p:sp>
      <p:grpSp>
        <p:nvGrpSpPr>
          <p:cNvPr id="4" name="Group 4"/>
          <p:cNvGrpSpPr/>
          <p:nvPr/>
        </p:nvGrpSpPr>
        <p:grpSpPr>
          <a:xfrm>
            <a:off x="1232153" y="3695700"/>
            <a:ext cx="7173423" cy="4292874"/>
            <a:chOff x="0" y="0"/>
            <a:chExt cx="1515567" cy="972307"/>
          </a:xfrm>
        </p:grpSpPr>
        <p:sp>
          <p:nvSpPr>
            <p:cNvPr id="5" name="Freeform 5"/>
            <p:cNvSpPr/>
            <p:nvPr/>
          </p:nvSpPr>
          <p:spPr>
            <a:xfrm>
              <a:off x="0" y="0"/>
              <a:ext cx="1515567" cy="972307"/>
            </a:xfrm>
            <a:custGeom>
              <a:avLst/>
              <a:gdLst/>
              <a:ahLst/>
              <a:cxnLst/>
              <a:rect l="l" t="t" r="r" b="b"/>
              <a:pathLst>
                <a:path w="1515567" h="972307">
                  <a:moveTo>
                    <a:pt x="59006" y="0"/>
                  </a:moveTo>
                  <a:lnTo>
                    <a:pt x="1456561" y="0"/>
                  </a:lnTo>
                  <a:cubicBezTo>
                    <a:pt x="1472211" y="0"/>
                    <a:pt x="1487219" y="6217"/>
                    <a:pt x="1498285" y="17283"/>
                  </a:cubicBezTo>
                  <a:cubicBezTo>
                    <a:pt x="1509351" y="28348"/>
                    <a:pt x="1515567" y="43357"/>
                    <a:pt x="1515567" y="59006"/>
                  </a:cubicBezTo>
                  <a:lnTo>
                    <a:pt x="1515567" y="913301"/>
                  </a:lnTo>
                  <a:cubicBezTo>
                    <a:pt x="1515567" y="928950"/>
                    <a:pt x="1509351" y="943959"/>
                    <a:pt x="1498285" y="955024"/>
                  </a:cubicBezTo>
                  <a:cubicBezTo>
                    <a:pt x="1487219" y="966090"/>
                    <a:pt x="1472211" y="972307"/>
                    <a:pt x="1456561" y="972307"/>
                  </a:cubicBezTo>
                  <a:lnTo>
                    <a:pt x="59006" y="972307"/>
                  </a:lnTo>
                  <a:cubicBezTo>
                    <a:pt x="43357" y="972307"/>
                    <a:pt x="28348" y="966090"/>
                    <a:pt x="17283" y="955024"/>
                  </a:cubicBezTo>
                  <a:cubicBezTo>
                    <a:pt x="6217" y="943959"/>
                    <a:pt x="0" y="928950"/>
                    <a:pt x="0" y="913301"/>
                  </a:cubicBezTo>
                  <a:lnTo>
                    <a:pt x="0" y="59006"/>
                  </a:lnTo>
                  <a:cubicBezTo>
                    <a:pt x="0" y="43357"/>
                    <a:pt x="6217" y="28348"/>
                    <a:pt x="17283" y="17283"/>
                  </a:cubicBezTo>
                  <a:cubicBezTo>
                    <a:pt x="28348" y="6217"/>
                    <a:pt x="43357" y="0"/>
                    <a:pt x="59006" y="0"/>
                  </a:cubicBezTo>
                  <a:close/>
                </a:path>
              </a:pathLst>
            </a:custGeom>
            <a:solidFill>
              <a:srgbClr val="CCDADD"/>
            </a:solidFill>
          </p:spPr>
          <p:txBody>
            <a:bodyPr/>
            <a:lstStyle/>
            <a:p>
              <a:endParaRPr lang="en-DK"/>
            </a:p>
          </p:txBody>
        </p:sp>
        <p:sp>
          <p:nvSpPr>
            <p:cNvPr id="6" name="TextBox 6"/>
            <p:cNvSpPr txBox="1"/>
            <p:nvPr/>
          </p:nvSpPr>
          <p:spPr>
            <a:xfrm>
              <a:off x="0" y="-9525"/>
              <a:ext cx="812800" cy="822325"/>
            </a:xfrm>
            <a:prstGeom prst="rect">
              <a:avLst/>
            </a:prstGeom>
          </p:spPr>
          <p:txBody>
            <a:bodyPr lIns="59072" tIns="59072" rIns="59072" bIns="59072" rtlCol="0" anchor="ctr"/>
            <a:lstStyle/>
            <a:p>
              <a:pPr algn="ctr">
                <a:lnSpc>
                  <a:spcPts val="2123"/>
                </a:lnSpc>
              </a:pPr>
              <a:endParaRPr/>
            </a:p>
          </p:txBody>
        </p:sp>
      </p:grpSp>
      <p:grpSp>
        <p:nvGrpSpPr>
          <p:cNvPr id="7" name="Group 7"/>
          <p:cNvGrpSpPr/>
          <p:nvPr/>
        </p:nvGrpSpPr>
        <p:grpSpPr>
          <a:xfrm>
            <a:off x="9144000" y="5490447"/>
            <a:ext cx="7491176" cy="3804569"/>
            <a:chOff x="0" y="0"/>
            <a:chExt cx="1515567" cy="972307"/>
          </a:xfrm>
        </p:grpSpPr>
        <p:sp>
          <p:nvSpPr>
            <p:cNvPr id="8" name="Freeform 8"/>
            <p:cNvSpPr/>
            <p:nvPr/>
          </p:nvSpPr>
          <p:spPr>
            <a:xfrm>
              <a:off x="0" y="0"/>
              <a:ext cx="1515567" cy="972307"/>
            </a:xfrm>
            <a:custGeom>
              <a:avLst/>
              <a:gdLst/>
              <a:ahLst/>
              <a:cxnLst/>
              <a:rect l="l" t="t" r="r" b="b"/>
              <a:pathLst>
                <a:path w="1515567" h="972307">
                  <a:moveTo>
                    <a:pt x="59006" y="0"/>
                  </a:moveTo>
                  <a:lnTo>
                    <a:pt x="1456561" y="0"/>
                  </a:lnTo>
                  <a:cubicBezTo>
                    <a:pt x="1472211" y="0"/>
                    <a:pt x="1487219" y="6217"/>
                    <a:pt x="1498285" y="17283"/>
                  </a:cubicBezTo>
                  <a:cubicBezTo>
                    <a:pt x="1509351" y="28348"/>
                    <a:pt x="1515567" y="43357"/>
                    <a:pt x="1515567" y="59006"/>
                  </a:cubicBezTo>
                  <a:lnTo>
                    <a:pt x="1515567" y="913301"/>
                  </a:lnTo>
                  <a:cubicBezTo>
                    <a:pt x="1515567" y="928950"/>
                    <a:pt x="1509351" y="943959"/>
                    <a:pt x="1498285" y="955024"/>
                  </a:cubicBezTo>
                  <a:cubicBezTo>
                    <a:pt x="1487219" y="966090"/>
                    <a:pt x="1472211" y="972307"/>
                    <a:pt x="1456561" y="972307"/>
                  </a:cubicBezTo>
                  <a:lnTo>
                    <a:pt x="59006" y="972307"/>
                  </a:lnTo>
                  <a:cubicBezTo>
                    <a:pt x="43357" y="972307"/>
                    <a:pt x="28348" y="966090"/>
                    <a:pt x="17283" y="955024"/>
                  </a:cubicBezTo>
                  <a:cubicBezTo>
                    <a:pt x="6217" y="943959"/>
                    <a:pt x="0" y="928950"/>
                    <a:pt x="0" y="913301"/>
                  </a:cubicBezTo>
                  <a:lnTo>
                    <a:pt x="0" y="59006"/>
                  </a:lnTo>
                  <a:cubicBezTo>
                    <a:pt x="0" y="43357"/>
                    <a:pt x="6217" y="28348"/>
                    <a:pt x="17283" y="17283"/>
                  </a:cubicBezTo>
                  <a:cubicBezTo>
                    <a:pt x="28348" y="6217"/>
                    <a:pt x="43357" y="0"/>
                    <a:pt x="59006" y="0"/>
                  </a:cubicBezTo>
                  <a:close/>
                </a:path>
              </a:pathLst>
            </a:custGeom>
            <a:solidFill>
              <a:srgbClr val="9AC4F8"/>
            </a:solidFill>
          </p:spPr>
          <p:txBody>
            <a:bodyPr/>
            <a:lstStyle/>
            <a:p>
              <a:endParaRPr lang="en-DK" dirty="0"/>
            </a:p>
          </p:txBody>
        </p:sp>
        <p:sp>
          <p:nvSpPr>
            <p:cNvPr id="9" name="TextBox 9"/>
            <p:cNvSpPr txBox="1"/>
            <p:nvPr/>
          </p:nvSpPr>
          <p:spPr>
            <a:xfrm>
              <a:off x="0" y="-9525"/>
              <a:ext cx="812800" cy="822325"/>
            </a:xfrm>
            <a:prstGeom prst="rect">
              <a:avLst/>
            </a:prstGeom>
          </p:spPr>
          <p:txBody>
            <a:bodyPr lIns="59072" tIns="59072" rIns="59072" bIns="59072" rtlCol="0" anchor="ctr"/>
            <a:lstStyle/>
            <a:p>
              <a:pPr algn="ctr">
                <a:lnSpc>
                  <a:spcPts val="2123"/>
                </a:lnSpc>
              </a:pPr>
              <a:endParaRPr/>
            </a:p>
          </p:txBody>
        </p:sp>
      </p:grpSp>
      <p:sp>
        <p:nvSpPr>
          <p:cNvPr id="10" name="TextBox 10"/>
          <p:cNvSpPr txBox="1"/>
          <p:nvPr/>
        </p:nvSpPr>
        <p:spPr>
          <a:xfrm>
            <a:off x="1750056" y="4182467"/>
            <a:ext cx="6173543" cy="3339569"/>
          </a:xfrm>
          <a:prstGeom prst="rect">
            <a:avLst/>
          </a:prstGeom>
        </p:spPr>
        <p:txBody>
          <a:bodyPr wrap="square" lIns="0" tIns="0" rIns="0" bIns="0" rtlCol="0" anchor="t">
            <a:spAutoFit/>
          </a:bodyPr>
          <a:lstStyle/>
          <a:p>
            <a:pPr>
              <a:lnSpc>
                <a:spcPts val="4392"/>
              </a:lnSpc>
            </a:pPr>
            <a:r>
              <a:rPr lang="en-US" sz="2800" b="1" dirty="0">
                <a:solidFill>
                  <a:srgbClr val="404040"/>
                </a:solidFill>
                <a:latin typeface="Montserrat" pitchFamily="2" charset="77"/>
              </a:rPr>
              <a:t>Data Science </a:t>
            </a:r>
            <a:r>
              <a:rPr lang="en-US" sz="2800" dirty="0">
                <a:solidFill>
                  <a:srgbClr val="404040"/>
                </a:solidFill>
                <a:latin typeface="Montserrat" pitchFamily="2" charset="77"/>
              </a:rPr>
              <a:t>combines math, statistics, programming and algorithms with </a:t>
            </a:r>
            <a:r>
              <a:rPr lang="en-US" sz="2800" b="1" dirty="0">
                <a:solidFill>
                  <a:srgbClr val="404040"/>
                </a:solidFill>
                <a:latin typeface="Montserrat" pitchFamily="2" charset="77"/>
              </a:rPr>
              <a:t>domain</a:t>
            </a:r>
            <a:r>
              <a:rPr lang="en-US" sz="2800" dirty="0">
                <a:solidFill>
                  <a:srgbClr val="404040"/>
                </a:solidFill>
                <a:latin typeface="Montserrat" pitchFamily="2" charset="77"/>
              </a:rPr>
              <a:t> </a:t>
            </a:r>
            <a:r>
              <a:rPr lang="en-US" sz="2800" b="1" dirty="0">
                <a:solidFill>
                  <a:srgbClr val="404040"/>
                </a:solidFill>
                <a:latin typeface="Montserrat" pitchFamily="2" charset="77"/>
              </a:rPr>
              <a:t>expertise</a:t>
            </a:r>
            <a:r>
              <a:rPr lang="en-US" sz="2800" dirty="0">
                <a:solidFill>
                  <a:srgbClr val="404040"/>
                </a:solidFill>
                <a:latin typeface="Montserrat" pitchFamily="2" charset="77"/>
              </a:rPr>
              <a:t> in order to extract insights from data.</a:t>
            </a:r>
          </a:p>
          <a:p>
            <a:pPr>
              <a:lnSpc>
                <a:spcPts val="4392"/>
              </a:lnSpc>
            </a:pPr>
            <a:r>
              <a:rPr lang="en-US" sz="2800" dirty="0">
                <a:solidFill>
                  <a:srgbClr val="404040"/>
                </a:solidFill>
                <a:latin typeface="Montserrat" pitchFamily="2" charset="77"/>
              </a:rPr>
              <a:t>- </a:t>
            </a:r>
            <a:r>
              <a:rPr lang="en-US" sz="2800" b="1" dirty="0">
                <a:solidFill>
                  <a:srgbClr val="404040"/>
                </a:solidFill>
                <a:latin typeface="Montserrat" pitchFamily="2" charset="77"/>
              </a:rPr>
              <a:t>IBM</a:t>
            </a:r>
          </a:p>
        </p:txBody>
      </p:sp>
      <p:sp>
        <p:nvSpPr>
          <p:cNvPr id="14" name="TextBox 14"/>
          <p:cNvSpPr txBox="1"/>
          <p:nvPr/>
        </p:nvSpPr>
        <p:spPr>
          <a:xfrm>
            <a:off x="9700975" y="5967099"/>
            <a:ext cx="6397683" cy="2768900"/>
          </a:xfrm>
          <a:prstGeom prst="rect">
            <a:avLst/>
          </a:prstGeom>
        </p:spPr>
        <p:txBody>
          <a:bodyPr wrap="square" lIns="0" tIns="0" rIns="0" bIns="0" rtlCol="0" anchor="t">
            <a:spAutoFit/>
          </a:bodyPr>
          <a:lstStyle/>
          <a:p>
            <a:pPr>
              <a:lnSpc>
                <a:spcPts val="4392"/>
              </a:lnSpc>
            </a:pPr>
            <a:r>
              <a:rPr lang="en-US" sz="2800" b="1" dirty="0">
                <a:solidFill>
                  <a:srgbClr val="404040"/>
                </a:solidFill>
                <a:latin typeface="Montserrat" pitchFamily="2" charset="77"/>
              </a:rPr>
              <a:t>Data Science </a:t>
            </a:r>
            <a:r>
              <a:rPr lang="en-US" sz="2800" dirty="0">
                <a:solidFill>
                  <a:srgbClr val="404040"/>
                </a:solidFill>
                <a:latin typeface="Montserrat" pitchFamily="2" charset="77"/>
              </a:rPr>
              <a:t>is the processing of data with the goal to </a:t>
            </a:r>
            <a:r>
              <a:rPr lang="en-US" sz="2800" b="1" dirty="0">
                <a:solidFill>
                  <a:srgbClr val="404040"/>
                </a:solidFill>
                <a:latin typeface="Montserrat" pitchFamily="2" charset="77"/>
              </a:rPr>
              <a:t>learn something </a:t>
            </a:r>
            <a:r>
              <a:rPr lang="en-US" sz="2800" dirty="0">
                <a:solidFill>
                  <a:srgbClr val="404040"/>
                </a:solidFill>
                <a:latin typeface="Montserrat" pitchFamily="2" charset="77"/>
              </a:rPr>
              <a:t>about its characteristics or answer a question.</a:t>
            </a:r>
          </a:p>
          <a:p>
            <a:pPr>
              <a:lnSpc>
                <a:spcPts val="4392"/>
              </a:lnSpc>
            </a:pPr>
            <a:r>
              <a:rPr lang="en-US" sz="2800" dirty="0">
                <a:solidFill>
                  <a:srgbClr val="404040"/>
                </a:solidFill>
                <a:latin typeface="Montserrat" pitchFamily="2" charset="77"/>
              </a:rPr>
              <a:t>- </a:t>
            </a:r>
            <a:r>
              <a:rPr lang="en-US" sz="2800" b="1" dirty="0" err="1">
                <a:solidFill>
                  <a:srgbClr val="404040"/>
                </a:solidFill>
                <a:latin typeface="Montserrat" pitchFamily="2" charset="77"/>
              </a:rPr>
              <a:t>HeaDS</a:t>
            </a:r>
            <a:endParaRPr lang="en-US" sz="2800" b="1" dirty="0">
              <a:solidFill>
                <a:srgbClr val="404040"/>
              </a:solidFill>
              <a:latin typeface="Montserrat" pitchFamily="2" charset="77"/>
            </a:endParaRPr>
          </a:p>
        </p:txBody>
      </p:sp>
      <p:pic>
        <p:nvPicPr>
          <p:cNvPr id="16" name="Picture 15">
            <a:extLst>
              <a:ext uri="{FF2B5EF4-FFF2-40B4-BE49-F238E27FC236}">
                <a16:creationId xmlns:a16="http://schemas.microsoft.com/office/drawing/2014/main" id="{A53057D5-0825-A3AB-A7EB-B95D7037B53E}"/>
              </a:ext>
            </a:extLst>
          </p:cNvPr>
          <p:cNvPicPr>
            <a:picLocks noChangeAspect="1"/>
          </p:cNvPicPr>
          <p:nvPr/>
        </p:nvPicPr>
        <p:blipFill>
          <a:blip r:embed="rId3"/>
          <a:stretch>
            <a:fillRect/>
          </a:stretch>
        </p:blipFill>
        <p:spPr>
          <a:xfrm>
            <a:off x="12349308" y="1295940"/>
            <a:ext cx="5502826" cy="3130350"/>
          </a:xfrm>
          <a:prstGeom prst="rect">
            <a:avLst/>
          </a:prstGeom>
        </p:spPr>
      </p:pic>
      <p:pic>
        <p:nvPicPr>
          <p:cNvPr id="2" name="Picture 1" descr="A blue and black logo&#10;&#10;Description automatically generated">
            <a:extLst>
              <a:ext uri="{FF2B5EF4-FFF2-40B4-BE49-F238E27FC236}">
                <a16:creationId xmlns:a16="http://schemas.microsoft.com/office/drawing/2014/main" id="{9E124161-74F3-43A9-E6CA-8EC8D9FB0229}"/>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15" name="TextBox 9">
            <a:extLst>
              <a:ext uri="{FF2B5EF4-FFF2-40B4-BE49-F238E27FC236}">
                <a16:creationId xmlns:a16="http://schemas.microsoft.com/office/drawing/2014/main" id="{675294CD-E2CF-954F-408F-7991845E1F06}"/>
              </a:ext>
            </a:extLst>
          </p:cNvPr>
          <p:cNvSpPr txBox="1"/>
          <p:nvPr/>
        </p:nvSpPr>
        <p:spPr>
          <a:xfrm>
            <a:off x="1028700" y="3565368"/>
            <a:ext cx="8115300" cy="5997732"/>
          </a:xfrm>
          <a:prstGeom prst="rect">
            <a:avLst/>
          </a:prstGeom>
        </p:spPr>
        <p:txBody>
          <a:bodyPr wrap="square" lIns="0" tIns="0" rIns="0" bIns="0" rtlCol="0" anchor="t">
            <a:spAutoFit/>
          </a:bodyPr>
          <a:lstStyle/>
          <a:p>
            <a:pPr>
              <a:lnSpc>
                <a:spcPts val="3904"/>
              </a:lnSpc>
            </a:pPr>
            <a:endParaRPr lang="en-US" sz="2800" u="sng" dirty="0">
              <a:solidFill>
                <a:srgbClr val="404040"/>
              </a:solidFill>
              <a:latin typeface="Montserrat" pitchFamily="2" charset="77"/>
            </a:endParaRPr>
          </a:p>
          <a:p>
            <a:pPr marL="690881" lvl="1" indent="-345440">
              <a:lnSpc>
                <a:spcPts val="3904"/>
              </a:lnSpc>
              <a:buFont typeface="Arial"/>
              <a:buChar char="•"/>
            </a:pPr>
            <a:r>
              <a:rPr lang="en-US" sz="2800" b="1" dirty="0">
                <a:solidFill>
                  <a:srgbClr val="404040"/>
                </a:solidFill>
                <a:latin typeface="Montserrat" pitchFamily="2" charset="77"/>
              </a:rPr>
              <a:t>Data Science </a:t>
            </a:r>
            <a:r>
              <a:rPr lang="en-US" sz="2800" dirty="0">
                <a:solidFill>
                  <a:srgbClr val="404040"/>
                </a:solidFill>
                <a:latin typeface="Montserrat" pitchFamily="2" charset="77"/>
              </a:rPr>
              <a:t>is an umbrella term.</a:t>
            </a:r>
          </a:p>
          <a:p>
            <a:pPr marL="345441" lvl="1">
              <a:lnSpc>
                <a:spcPts val="3904"/>
              </a:lnSpc>
            </a:pPr>
            <a:endParaRPr lang="en-US" sz="2800" dirty="0">
              <a:solidFill>
                <a:srgbClr val="404040"/>
              </a:solidFill>
              <a:latin typeface="Montserrat" pitchFamily="2" charset="77"/>
            </a:endParaRPr>
          </a:p>
          <a:p>
            <a:pPr marL="690881" lvl="1" indent="-345440">
              <a:lnSpc>
                <a:spcPts val="3904"/>
              </a:lnSpc>
              <a:buFont typeface="Arial"/>
              <a:buChar char="•"/>
            </a:pPr>
            <a:r>
              <a:rPr lang="en-US" sz="2800" dirty="0">
                <a:solidFill>
                  <a:srgbClr val="404040"/>
                </a:solidFill>
                <a:latin typeface="Montserrat" pitchFamily="2" charset="77"/>
              </a:rPr>
              <a:t>A </a:t>
            </a:r>
            <a:r>
              <a:rPr lang="en-US" sz="2800" b="1" dirty="0">
                <a:solidFill>
                  <a:srgbClr val="404040"/>
                </a:solidFill>
                <a:latin typeface="Montserrat" pitchFamily="2" charset="77"/>
              </a:rPr>
              <a:t>cross-disciplinary</a:t>
            </a:r>
            <a:r>
              <a:rPr lang="en-US" sz="2800" dirty="0">
                <a:solidFill>
                  <a:srgbClr val="404040"/>
                </a:solidFill>
                <a:latin typeface="Montserrat" pitchFamily="2" charset="77"/>
              </a:rPr>
              <a:t> undertaking that draws on many disciplines and is in turn becoming part of many disciplines.</a:t>
            </a:r>
          </a:p>
          <a:p>
            <a:pPr marL="345441" lvl="1">
              <a:lnSpc>
                <a:spcPts val="3904"/>
              </a:lnSpc>
            </a:pPr>
            <a:endParaRPr lang="en-US" sz="2800" dirty="0">
              <a:solidFill>
                <a:srgbClr val="404040"/>
              </a:solidFill>
              <a:latin typeface="Montserrat" pitchFamily="2" charset="77"/>
            </a:endParaRPr>
          </a:p>
          <a:p>
            <a:pPr marL="690881" lvl="1" indent="-345440">
              <a:lnSpc>
                <a:spcPts val="3904"/>
              </a:lnSpc>
              <a:buFont typeface="Arial"/>
              <a:buChar char="•"/>
            </a:pPr>
            <a:r>
              <a:rPr lang="en-US" sz="2800" dirty="0">
                <a:solidFill>
                  <a:srgbClr val="404040"/>
                </a:solidFill>
                <a:latin typeface="Montserrat" pitchFamily="2" charset="77"/>
              </a:rPr>
              <a:t>Data matters, one size analysis does not fit all.</a:t>
            </a:r>
          </a:p>
          <a:p>
            <a:pPr marL="690881" lvl="1" indent="-345440">
              <a:lnSpc>
                <a:spcPts val="3904"/>
              </a:lnSpc>
              <a:buFont typeface="Arial"/>
              <a:buChar char="•"/>
            </a:pPr>
            <a:endParaRPr lang="en-US" sz="2800" dirty="0">
              <a:solidFill>
                <a:srgbClr val="404040"/>
              </a:solidFill>
              <a:latin typeface="Montserrat" pitchFamily="2" charset="77"/>
            </a:endParaRPr>
          </a:p>
          <a:p>
            <a:pPr marL="690881" lvl="1" indent="-345440">
              <a:lnSpc>
                <a:spcPts val="3904"/>
              </a:lnSpc>
              <a:buFont typeface="Arial"/>
              <a:buChar char="•"/>
            </a:pPr>
            <a:r>
              <a:rPr lang="en-US" sz="2800" dirty="0">
                <a:solidFill>
                  <a:srgbClr val="404040"/>
                </a:solidFill>
                <a:latin typeface="Montserrat" pitchFamily="2" charset="77"/>
              </a:rPr>
              <a:t>In </a:t>
            </a:r>
            <a:r>
              <a:rPr lang="en-US" sz="2800" dirty="0" err="1">
                <a:solidFill>
                  <a:srgbClr val="404040"/>
                </a:solidFill>
                <a:latin typeface="Montserrat" pitchFamily="2" charset="77"/>
              </a:rPr>
              <a:t>Helath</a:t>
            </a:r>
            <a:r>
              <a:rPr lang="en-US" sz="2800" dirty="0">
                <a:solidFill>
                  <a:srgbClr val="404040"/>
                </a:solidFill>
                <a:latin typeface="Montserrat" pitchFamily="2" charset="77"/>
              </a:rPr>
              <a:t> Data Science the Domains are</a:t>
            </a:r>
          </a:p>
          <a:p>
            <a:pPr>
              <a:lnSpc>
                <a:spcPts val="3904"/>
              </a:lnSpc>
            </a:pPr>
            <a:r>
              <a:rPr lang="en-US" sz="3200" dirty="0">
                <a:solidFill>
                  <a:srgbClr val="404040"/>
                </a:solidFill>
                <a:latin typeface="Now"/>
              </a:rPr>
              <a:t> </a:t>
            </a:r>
          </a:p>
        </p:txBody>
      </p:sp>
      <p:sp>
        <p:nvSpPr>
          <p:cNvPr id="5" name="Freeform 12">
            <a:extLst>
              <a:ext uri="{FF2B5EF4-FFF2-40B4-BE49-F238E27FC236}">
                <a16:creationId xmlns:a16="http://schemas.microsoft.com/office/drawing/2014/main" id="{23BE8142-B8F9-39C2-78E8-944DF6E69CE4}"/>
              </a:ext>
            </a:extLst>
          </p:cNvPr>
          <p:cNvSpPr/>
          <p:nvPr/>
        </p:nvSpPr>
        <p:spPr>
          <a:xfrm>
            <a:off x="1" y="499098"/>
            <a:ext cx="18288000" cy="2188541"/>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a:p>
        </p:txBody>
      </p:sp>
      <p:sp>
        <p:nvSpPr>
          <p:cNvPr id="7" name="TextBox 3">
            <a:extLst>
              <a:ext uri="{FF2B5EF4-FFF2-40B4-BE49-F238E27FC236}">
                <a16:creationId xmlns:a16="http://schemas.microsoft.com/office/drawing/2014/main" id="{1C887D9A-DC10-8E11-2C8D-FBE4A86A20C0}"/>
              </a:ext>
            </a:extLst>
          </p:cNvPr>
          <p:cNvSpPr txBox="1"/>
          <p:nvPr/>
        </p:nvSpPr>
        <p:spPr>
          <a:xfrm>
            <a:off x="1028700" y="1080000"/>
            <a:ext cx="15814788" cy="940322"/>
          </a:xfrm>
          <a:prstGeom prst="rect">
            <a:avLst/>
          </a:prstGeom>
        </p:spPr>
        <p:txBody>
          <a:bodyPr lIns="0" tIns="0" rIns="0" bIns="0" rtlCol="0" anchor="t">
            <a:spAutoFit/>
          </a:bodyPr>
          <a:lstStyle/>
          <a:p>
            <a:pPr>
              <a:lnSpc>
                <a:spcPts val="7807"/>
              </a:lnSpc>
              <a:spcBef>
                <a:spcPct val="0"/>
              </a:spcBef>
            </a:pPr>
            <a:r>
              <a:rPr lang="en-US" sz="5400" b="1" dirty="0">
                <a:solidFill>
                  <a:srgbClr val="404040"/>
                </a:solidFill>
                <a:latin typeface="Montserrat" pitchFamily="2" charset="77"/>
              </a:rPr>
              <a:t>WHAT IS DATA SCIENCE?</a:t>
            </a:r>
          </a:p>
        </p:txBody>
      </p:sp>
      <p:grpSp>
        <p:nvGrpSpPr>
          <p:cNvPr id="43" name="Group 42">
            <a:extLst>
              <a:ext uri="{FF2B5EF4-FFF2-40B4-BE49-F238E27FC236}">
                <a16:creationId xmlns:a16="http://schemas.microsoft.com/office/drawing/2014/main" id="{FAC102BE-AEAD-9F23-AA55-EBB5AFD4376F}"/>
              </a:ext>
            </a:extLst>
          </p:cNvPr>
          <p:cNvGrpSpPr>
            <a:grpSpLocks noChangeAspect="1"/>
          </p:cNvGrpSpPr>
          <p:nvPr/>
        </p:nvGrpSpPr>
        <p:grpSpPr>
          <a:xfrm>
            <a:off x="10134600" y="3086100"/>
            <a:ext cx="7086600" cy="6394244"/>
            <a:chOff x="9906000" y="3213025"/>
            <a:chExt cx="7620000" cy="6875531"/>
          </a:xfrm>
        </p:grpSpPr>
        <p:grpSp>
          <p:nvGrpSpPr>
            <p:cNvPr id="20" name="Group 12">
              <a:extLst>
                <a:ext uri="{FF2B5EF4-FFF2-40B4-BE49-F238E27FC236}">
                  <a16:creationId xmlns:a16="http://schemas.microsoft.com/office/drawing/2014/main" id="{CBF112A2-EAFC-B849-571F-861A929F93AB}"/>
                </a:ext>
              </a:extLst>
            </p:cNvPr>
            <p:cNvGrpSpPr>
              <a:grpSpLocks noChangeAspect="1"/>
            </p:cNvGrpSpPr>
            <p:nvPr/>
          </p:nvGrpSpPr>
          <p:grpSpPr>
            <a:xfrm>
              <a:off x="11267987" y="3213025"/>
              <a:ext cx="4680000" cy="4680000"/>
              <a:chOff x="-33631" y="-89227"/>
              <a:chExt cx="809173" cy="825827"/>
            </a:xfrm>
          </p:grpSpPr>
          <p:sp>
            <p:nvSpPr>
              <p:cNvPr id="21" name="Freeform 13">
                <a:extLst>
                  <a:ext uri="{FF2B5EF4-FFF2-40B4-BE49-F238E27FC236}">
                    <a16:creationId xmlns:a16="http://schemas.microsoft.com/office/drawing/2014/main" id="{0C31A633-CF5F-9511-0B8C-B8C5AD36D043}"/>
                  </a:ext>
                </a:extLst>
              </p:cNvPr>
              <p:cNvSpPr/>
              <p:nvPr/>
            </p:nvSpPr>
            <p:spPr>
              <a:xfrm>
                <a:off x="-33631" y="-89227"/>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A4D2B4">
                  <a:alpha val="60000"/>
                </a:srgbClr>
              </a:solidFill>
              <a:ln w="19050">
                <a:solidFill>
                  <a:srgbClr val="3B4A52">
                    <a:alpha val="60000"/>
                  </a:srgbClr>
                </a:solidFill>
              </a:ln>
            </p:spPr>
            <p:txBody>
              <a:bodyPr/>
              <a:lstStyle/>
              <a:p>
                <a:endParaRPr lang="en-DK" dirty="0"/>
              </a:p>
            </p:txBody>
          </p:sp>
          <p:sp>
            <p:nvSpPr>
              <p:cNvPr id="22" name="TextBox 14">
                <a:extLst>
                  <a:ext uri="{FF2B5EF4-FFF2-40B4-BE49-F238E27FC236}">
                    <a16:creationId xmlns:a16="http://schemas.microsoft.com/office/drawing/2014/main" id="{0C24E3D1-AD9F-1393-4403-EB29978BE30D}"/>
                  </a:ext>
                </a:extLst>
              </p:cNvPr>
              <p:cNvSpPr txBox="1"/>
              <p:nvPr/>
            </p:nvSpPr>
            <p:spPr>
              <a:xfrm>
                <a:off x="76200" y="47625"/>
                <a:ext cx="660400" cy="688975"/>
              </a:xfrm>
              <a:prstGeom prst="rect">
                <a:avLst/>
              </a:prstGeom>
            </p:spPr>
            <p:txBody>
              <a:bodyPr lIns="50800" tIns="50800" rIns="50800" bIns="50800" rtlCol="0" anchor="ctr"/>
              <a:lstStyle/>
              <a:p>
                <a:pPr algn="ctr">
                  <a:lnSpc>
                    <a:spcPts val="2969"/>
                  </a:lnSpc>
                </a:pPr>
                <a:endParaRPr/>
              </a:p>
            </p:txBody>
          </p:sp>
        </p:grpSp>
        <p:grpSp>
          <p:nvGrpSpPr>
            <p:cNvPr id="10" name="Group 6">
              <a:extLst>
                <a:ext uri="{FF2B5EF4-FFF2-40B4-BE49-F238E27FC236}">
                  <a16:creationId xmlns:a16="http://schemas.microsoft.com/office/drawing/2014/main" id="{0E5A03D2-A121-0B6A-56C8-F9ECE106B0F4}"/>
                </a:ext>
              </a:extLst>
            </p:cNvPr>
            <p:cNvGrpSpPr>
              <a:grpSpLocks noChangeAspect="1"/>
            </p:cNvGrpSpPr>
            <p:nvPr/>
          </p:nvGrpSpPr>
          <p:grpSpPr>
            <a:xfrm>
              <a:off x="12735839" y="5408556"/>
              <a:ext cx="4659116" cy="4680000"/>
              <a:chOff x="1813" y="0"/>
              <a:chExt cx="809173" cy="812800"/>
            </a:xfrm>
          </p:grpSpPr>
          <p:sp>
            <p:nvSpPr>
              <p:cNvPr id="14" name="Freeform 7">
                <a:extLst>
                  <a:ext uri="{FF2B5EF4-FFF2-40B4-BE49-F238E27FC236}">
                    <a16:creationId xmlns:a16="http://schemas.microsoft.com/office/drawing/2014/main" id="{F46568F3-60CA-F7B2-0E9A-D9C392A631D0}"/>
                  </a:ext>
                </a:extLst>
              </p:cNvPr>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CE6F2">
                  <a:alpha val="60000"/>
                </a:srgbClr>
              </a:solidFill>
              <a:ln w="19050">
                <a:solidFill>
                  <a:srgbClr val="3B4A52">
                    <a:alpha val="60000"/>
                  </a:srgbClr>
                </a:solidFill>
              </a:ln>
            </p:spPr>
            <p:txBody>
              <a:bodyPr/>
              <a:lstStyle/>
              <a:p>
                <a:endParaRPr lang="en-DK" dirty="0"/>
              </a:p>
            </p:txBody>
          </p:sp>
          <p:sp>
            <p:nvSpPr>
              <p:cNvPr id="16" name="TextBox 8">
                <a:extLst>
                  <a:ext uri="{FF2B5EF4-FFF2-40B4-BE49-F238E27FC236}">
                    <a16:creationId xmlns:a16="http://schemas.microsoft.com/office/drawing/2014/main" id="{4812BDE6-724D-1B8F-FC92-1861AE50FBD2}"/>
                  </a:ext>
                </a:extLst>
              </p:cNvPr>
              <p:cNvSpPr txBox="1"/>
              <p:nvPr/>
            </p:nvSpPr>
            <p:spPr>
              <a:xfrm>
                <a:off x="76200" y="47625"/>
                <a:ext cx="660400" cy="688975"/>
              </a:xfrm>
              <a:prstGeom prst="rect">
                <a:avLst/>
              </a:prstGeom>
            </p:spPr>
            <p:txBody>
              <a:bodyPr lIns="50800" tIns="50800" rIns="50800" bIns="50800" rtlCol="0" anchor="ctr"/>
              <a:lstStyle/>
              <a:p>
                <a:pPr marL="0" lvl="0" indent="0" algn="ctr">
                  <a:lnSpc>
                    <a:spcPts val="2969"/>
                  </a:lnSpc>
                  <a:spcBef>
                    <a:spcPct val="0"/>
                  </a:spcBef>
                </a:pPr>
                <a:endParaRPr/>
              </a:p>
            </p:txBody>
          </p:sp>
        </p:grpSp>
        <p:grpSp>
          <p:nvGrpSpPr>
            <p:cNvPr id="17" name="Group 9">
              <a:extLst>
                <a:ext uri="{FF2B5EF4-FFF2-40B4-BE49-F238E27FC236}">
                  <a16:creationId xmlns:a16="http://schemas.microsoft.com/office/drawing/2014/main" id="{FDC1E5CC-5370-BB66-044E-9BA9B81E15BC}"/>
                </a:ext>
              </a:extLst>
            </p:cNvPr>
            <p:cNvGrpSpPr>
              <a:grpSpLocks noChangeAspect="1"/>
            </p:cNvGrpSpPr>
            <p:nvPr/>
          </p:nvGrpSpPr>
          <p:grpSpPr>
            <a:xfrm>
              <a:off x="9906000" y="5329587"/>
              <a:ext cx="4680000" cy="4680000"/>
              <a:chOff x="10788" y="24573"/>
              <a:chExt cx="809173" cy="812800"/>
            </a:xfrm>
          </p:grpSpPr>
          <p:sp>
            <p:nvSpPr>
              <p:cNvPr id="18" name="Freeform 10">
                <a:extLst>
                  <a:ext uri="{FF2B5EF4-FFF2-40B4-BE49-F238E27FC236}">
                    <a16:creationId xmlns:a16="http://schemas.microsoft.com/office/drawing/2014/main" id="{8194926F-1EFA-ACAB-6670-89FDA9F21367}"/>
                  </a:ext>
                </a:extLst>
              </p:cNvPr>
              <p:cNvSpPr/>
              <p:nvPr/>
            </p:nvSpPr>
            <p:spPr>
              <a:xfrm>
                <a:off x="10788" y="24573"/>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9AC4F8">
                  <a:alpha val="60000"/>
                </a:srgbClr>
              </a:solidFill>
              <a:ln w="19050">
                <a:solidFill>
                  <a:srgbClr val="3B4A52">
                    <a:alpha val="60000"/>
                  </a:srgbClr>
                </a:solidFill>
              </a:ln>
            </p:spPr>
            <p:txBody>
              <a:bodyPr/>
              <a:lstStyle/>
              <a:p>
                <a:endParaRPr lang="en-DK" dirty="0"/>
              </a:p>
            </p:txBody>
          </p:sp>
          <p:sp>
            <p:nvSpPr>
              <p:cNvPr id="19" name="TextBox 11">
                <a:extLst>
                  <a:ext uri="{FF2B5EF4-FFF2-40B4-BE49-F238E27FC236}">
                    <a16:creationId xmlns:a16="http://schemas.microsoft.com/office/drawing/2014/main" id="{4BDC726B-8906-155D-28DE-C978138D2A2B}"/>
                  </a:ext>
                </a:extLst>
              </p:cNvPr>
              <p:cNvSpPr txBox="1"/>
              <p:nvPr/>
            </p:nvSpPr>
            <p:spPr>
              <a:xfrm>
                <a:off x="76200" y="47625"/>
                <a:ext cx="660400" cy="688975"/>
              </a:xfrm>
              <a:prstGeom prst="rect">
                <a:avLst/>
              </a:prstGeom>
            </p:spPr>
            <p:txBody>
              <a:bodyPr lIns="50800" tIns="50800" rIns="50800" bIns="50800" rtlCol="0" anchor="ctr"/>
              <a:lstStyle/>
              <a:p>
                <a:pPr marL="0" lvl="0" indent="0" algn="ctr">
                  <a:lnSpc>
                    <a:spcPts val="2969"/>
                  </a:lnSpc>
                  <a:spcBef>
                    <a:spcPct val="0"/>
                  </a:spcBef>
                </a:pPr>
                <a:endParaRPr/>
              </a:p>
            </p:txBody>
          </p:sp>
        </p:grpSp>
        <p:sp>
          <p:nvSpPr>
            <p:cNvPr id="23" name="TextBox 21">
              <a:extLst>
                <a:ext uri="{FF2B5EF4-FFF2-40B4-BE49-F238E27FC236}">
                  <a16:creationId xmlns:a16="http://schemas.microsoft.com/office/drawing/2014/main" id="{F20589DC-02D0-1E0A-641E-4D1EC5D13F71}"/>
                </a:ext>
              </a:extLst>
            </p:cNvPr>
            <p:cNvSpPr txBox="1"/>
            <p:nvPr/>
          </p:nvSpPr>
          <p:spPr>
            <a:xfrm>
              <a:off x="11977997" y="4048293"/>
              <a:ext cx="3302524" cy="409407"/>
            </a:xfrm>
            <a:prstGeom prst="rect">
              <a:avLst/>
            </a:prstGeom>
          </p:spPr>
          <p:txBody>
            <a:bodyPr wrap="square" lIns="0" tIns="0" rIns="0" bIns="0" rtlCol="0" anchor="t">
              <a:spAutoFit/>
            </a:bodyPr>
            <a:lstStyle/>
            <a:p>
              <a:pPr algn="ctr">
                <a:lnSpc>
                  <a:spcPts val="3359"/>
                </a:lnSpc>
                <a:spcBef>
                  <a:spcPct val="0"/>
                </a:spcBef>
              </a:pPr>
              <a:r>
                <a:rPr lang="en-US" sz="2400" b="1" spc="144" dirty="0">
                  <a:solidFill>
                    <a:srgbClr val="404040"/>
                  </a:solidFill>
                  <a:latin typeface="Montserrat" pitchFamily="2" charset="77"/>
                </a:rPr>
                <a:t>PROGRAMMING</a:t>
              </a:r>
            </a:p>
          </p:txBody>
        </p:sp>
        <p:sp>
          <p:nvSpPr>
            <p:cNvPr id="24" name="TextBox 22">
              <a:extLst>
                <a:ext uri="{FF2B5EF4-FFF2-40B4-BE49-F238E27FC236}">
                  <a16:creationId xmlns:a16="http://schemas.microsoft.com/office/drawing/2014/main" id="{2729DF05-4341-D670-0BDD-CDC6F6466F31}"/>
                </a:ext>
              </a:extLst>
            </p:cNvPr>
            <p:cNvSpPr txBox="1"/>
            <p:nvPr/>
          </p:nvSpPr>
          <p:spPr>
            <a:xfrm>
              <a:off x="10058900" y="7136242"/>
              <a:ext cx="2350949" cy="845424"/>
            </a:xfrm>
            <a:prstGeom prst="rect">
              <a:avLst/>
            </a:prstGeom>
          </p:spPr>
          <p:txBody>
            <a:bodyPr wrap="square" lIns="0" tIns="0" rIns="0" bIns="0" rtlCol="0" anchor="t">
              <a:spAutoFit/>
            </a:bodyPr>
            <a:lstStyle/>
            <a:p>
              <a:pPr marL="0" lvl="0" indent="0" algn="ctr">
                <a:lnSpc>
                  <a:spcPts val="3359"/>
                </a:lnSpc>
                <a:spcBef>
                  <a:spcPct val="0"/>
                </a:spcBef>
              </a:pPr>
              <a:r>
                <a:rPr lang="en-US" sz="2400" b="1" spc="144" dirty="0">
                  <a:solidFill>
                    <a:srgbClr val="404040"/>
                  </a:solidFill>
                  <a:latin typeface="Montserrat" pitchFamily="2" charset="77"/>
                </a:rPr>
                <a:t>MATH &amp; STATISTICS</a:t>
              </a:r>
            </a:p>
          </p:txBody>
        </p:sp>
        <p:sp>
          <p:nvSpPr>
            <p:cNvPr id="25" name="TextBox 23">
              <a:extLst>
                <a:ext uri="{FF2B5EF4-FFF2-40B4-BE49-F238E27FC236}">
                  <a16:creationId xmlns:a16="http://schemas.microsoft.com/office/drawing/2014/main" id="{E8EB9550-A1F1-E5D1-DCE4-DA76F480C5A6}"/>
                </a:ext>
              </a:extLst>
            </p:cNvPr>
            <p:cNvSpPr txBox="1"/>
            <p:nvPr/>
          </p:nvSpPr>
          <p:spPr>
            <a:xfrm>
              <a:off x="14432898" y="7124700"/>
              <a:ext cx="3093102" cy="851708"/>
            </a:xfrm>
            <a:prstGeom prst="rect">
              <a:avLst/>
            </a:prstGeom>
          </p:spPr>
          <p:txBody>
            <a:bodyPr wrap="square" lIns="0" tIns="0" rIns="0" bIns="0" rtlCol="0" anchor="t">
              <a:spAutoFit/>
            </a:bodyPr>
            <a:lstStyle/>
            <a:p>
              <a:pPr marL="0" lvl="0" indent="0" algn="ctr">
                <a:lnSpc>
                  <a:spcPts val="3359"/>
                </a:lnSpc>
                <a:spcBef>
                  <a:spcPct val="0"/>
                </a:spcBef>
              </a:pPr>
              <a:r>
                <a:rPr lang="en-US" sz="2400" b="1" spc="144" dirty="0">
                  <a:solidFill>
                    <a:srgbClr val="404040"/>
                  </a:solidFill>
                  <a:latin typeface="Montserrat" pitchFamily="2" charset="77"/>
                </a:rPr>
                <a:t>DOMAIN KNOWLEDGE</a:t>
              </a:r>
            </a:p>
          </p:txBody>
        </p:sp>
        <p:sp>
          <p:nvSpPr>
            <p:cNvPr id="28" name="TextBox 31">
              <a:extLst>
                <a:ext uri="{FF2B5EF4-FFF2-40B4-BE49-F238E27FC236}">
                  <a16:creationId xmlns:a16="http://schemas.microsoft.com/office/drawing/2014/main" id="{273CC1EE-8DB4-072E-599A-AD592CB6FF20}"/>
                </a:ext>
              </a:extLst>
            </p:cNvPr>
            <p:cNvSpPr txBox="1"/>
            <p:nvPr/>
          </p:nvSpPr>
          <p:spPr>
            <a:xfrm>
              <a:off x="11818186" y="3668833"/>
              <a:ext cx="3142320" cy="3278286"/>
            </a:xfrm>
            <a:prstGeom prst="rect">
              <a:avLst/>
            </a:prstGeom>
          </p:spPr>
          <p:txBody>
            <a:bodyPr lIns="50800" tIns="50800" rIns="50800" bIns="50800" rtlCol="0" anchor="ctr"/>
            <a:lstStyle/>
            <a:p>
              <a:pPr algn="ctr">
                <a:lnSpc>
                  <a:spcPts val="2969"/>
                </a:lnSpc>
              </a:pPr>
              <a:endParaRPr/>
            </a:p>
          </p:txBody>
        </p:sp>
        <p:sp>
          <p:nvSpPr>
            <p:cNvPr id="29" name="TextBox 37">
              <a:extLst>
                <a:ext uri="{FF2B5EF4-FFF2-40B4-BE49-F238E27FC236}">
                  <a16:creationId xmlns:a16="http://schemas.microsoft.com/office/drawing/2014/main" id="{C6F0446D-FF68-0372-6C06-FEA7FD1821E3}"/>
                </a:ext>
              </a:extLst>
            </p:cNvPr>
            <p:cNvSpPr txBox="1"/>
            <p:nvPr/>
          </p:nvSpPr>
          <p:spPr>
            <a:xfrm>
              <a:off x="13529064" y="5835746"/>
              <a:ext cx="3142320" cy="3278286"/>
            </a:xfrm>
            <a:prstGeom prst="rect">
              <a:avLst/>
            </a:prstGeom>
          </p:spPr>
          <p:txBody>
            <a:bodyPr lIns="50800" tIns="50800" rIns="50800" bIns="50800" rtlCol="0" anchor="ctr"/>
            <a:lstStyle/>
            <a:p>
              <a:pPr algn="ctr">
                <a:lnSpc>
                  <a:spcPts val="2969"/>
                </a:lnSpc>
              </a:pPr>
              <a:endParaRPr/>
            </a:p>
          </p:txBody>
        </p:sp>
        <p:sp>
          <p:nvSpPr>
            <p:cNvPr id="30" name="TextBox 21">
              <a:extLst>
                <a:ext uri="{FF2B5EF4-FFF2-40B4-BE49-F238E27FC236}">
                  <a16:creationId xmlns:a16="http://schemas.microsoft.com/office/drawing/2014/main" id="{1C4C939C-5A79-C53C-0F79-EB13B8287F10}"/>
                </a:ext>
              </a:extLst>
            </p:cNvPr>
            <p:cNvSpPr txBox="1"/>
            <p:nvPr/>
          </p:nvSpPr>
          <p:spPr>
            <a:xfrm>
              <a:off x="12013676" y="6572380"/>
              <a:ext cx="3302524" cy="839012"/>
            </a:xfrm>
            <a:prstGeom prst="rect">
              <a:avLst/>
            </a:prstGeom>
          </p:spPr>
          <p:txBody>
            <a:bodyPr wrap="square" lIns="0" tIns="0" rIns="0" bIns="0" rtlCol="0" anchor="t">
              <a:spAutoFit/>
            </a:bodyPr>
            <a:lstStyle/>
            <a:p>
              <a:pPr algn="ctr">
                <a:lnSpc>
                  <a:spcPts val="3359"/>
                </a:lnSpc>
                <a:spcBef>
                  <a:spcPct val="0"/>
                </a:spcBef>
              </a:pPr>
              <a:r>
                <a:rPr lang="en-US" sz="2400" b="1" spc="144" dirty="0">
                  <a:solidFill>
                    <a:srgbClr val="404040"/>
                  </a:solidFill>
                  <a:latin typeface="Montserrat" pitchFamily="2" charset="77"/>
                </a:rPr>
                <a:t>DATA </a:t>
              </a:r>
            </a:p>
            <a:p>
              <a:pPr algn="ctr">
                <a:lnSpc>
                  <a:spcPts val="3359"/>
                </a:lnSpc>
                <a:spcBef>
                  <a:spcPct val="0"/>
                </a:spcBef>
              </a:pPr>
              <a:r>
                <a:rPr lang="en-US" sz="2400" b="1" spc="144" dirty="0">
                  <a:solidFill>
                    <a:srgbClr val="404040"/>
                  </a:solidFill>
                  <a:latin typeface="Montserrat" pitchFamily="2" charset="77"/>
                </a:rPr>
                <a:t>SCIENCE</a:t>
              </a:r>
            </a:p>
          </p:txBody>
        </p:sp>
        <p:sp>
          <p:nvSpPr>
            <p:cNvPr id="32" name="TextBox 21">
              <a:extLst>
                <a:ext uri="{FF2B5EF4-FFF2-40B4-BE49-F238E27FC236}">
                  <a16:creationId xmlns:a16="http://schemas.microsoft.com/office/drawing/2014/main" id="{FE5B9E22-0E60-5664-3CDB-0DD4CCDB5038}"/>
                </a:ext>
              </a:extLst>
            </p:cNvPr>
            <p:cNvSpPr txBox="1"/>
            <p:nvPr/>
          </p:nvSpPr>
          <p:spPr>
            <a:xfrm>
              <a:off x="11544710" y="5992817"/>
              <a:ext cx="1683658" cy="415691"/>
            </a:xfrm>
            <a:prstGeom prst="rect">
              <a:avLst/>
            </a:prstGeom>
          </p:spPr>
          <p:txBody>
            <a:bodyPr wrap="square" lIns="0" tIns="0" rIns="0" bIns="0" rtlCol="0" anchor="t">
              <a:spAutoFit/>
            </a:bodyPr>
            <a:lstStyle/>
            <a:p>
              <a:pPr algn="ctr">
                <a:lnSpc>
                  <a:spcPts val="3359"/>
                </a:lnSpc>
                <a:spcBef>
                  <a:spcPct val="0"/>
                </a:spcBef>
              </a:pPr>
              <a:r>
                <a:rPr lang="en-US" sz="2600" b="1" spc="144" dirty="0">
                  <a:solidFill>
                    <a:srgbClr val="404040"/>
                  </a:solidFill>
                  <a:latin typeface="Montserrat" pitchFamily="2" charset="77"/>
                </a:rPr>
                <a:t>ML/AI</a:t>
              </a:r>
            </a:p>
          </p:txBody>
        </p:sp>
        <p:pic>
          <p:nvPicPr>
            <p:cNvPr id="37" name="Picture 36">
              <a:extLst>
                <a:ext uri="{FF2B5EF4-FFF2-40B4-BE49-F238E27FC236}">
                  <a16:creationId xmlns:a16="http://schemas.microsoft.com/office/drawing/2014/main" id="{3B629F14-B413-CDE2-4DCB-D07A91EE1EFB}"/>
                </a:ext>
              </a:extLst>
            </p:cNvPr>
            <p:cNvPicPr>
              <a:picLocks noChangeAspect="1"/>
            </p:cNvPicPr>
            <p:nvPr/>
          </p:nvPicPr>
          <p:blipFill rotWithShape="1">
            <a:blip r:embed="rId3"/>
            <a:srcRect l="13453"/>
            <a:stretch/>
          </p:blipFill>
          <p:spPr>
            <a:xfrm>
              <a:off x="11563407" y="7821771"/>
              <a:ext cx="1108924" cy="1268856"/>
            </a:xfrm>
            <a:prstGeom prst="rect">
              <a:avLst/>
            </a:prstGeom>
          </p:spPr>
        </p:pic>
        <p:pic>
          <p:nvPicPr>
            <p:cNvPr id="40" name="Picture 39">
              <a:extLst>
                <a:ext uri="{FF2B5EF4-FFF2-40B4-BE49-F238E27FC236}">
                  <a16:creationId xmlns:a16="http://schemas.microsoft.com/office/drawing/2014/main" id="{FAAC3EF9-CAF2-987B-2F52-170A532D19FB}"/>
                </a:ext>
              </a:extLst>
            </p:cNvPr>
            <p:cNvPicPr>
              <a:picLocks noChangeAspect="1"/>
            </p:cNvPicPr>
            <p:nvPr/>
          </p:nvPicPr>
          <p:blipFill>
            <a:blip r:embed="rId4"/>
            <a:stretch>
              <a:fillRect/>
            </a:stretch>
          </p:blipFill>
          <p:spPr>
            <a:xfrm>
              <a:off x="14558776" y="8115300"/>
              <a:ext cx="1435100" cy="1117600"/>
            </a:xfrm>
            <a:prstGeom prst="rect">
              <a:avLst/>
            </a:prstGeom>
          </p:spPr>
        </p:pic>
        <p:pic>
          <p:nvPicPr>
            <p:cNvPr id="41" name="Picture 40">
              <a:extLst>
                <a:ext uri="{FF2B5EF4-FFF2-40B4-BE49-F238E27FC236}">
                  <a16:creationId xmlns:a16="http://schemas.microsoft.com/office/drawing/2014/main" id="{EDF5A022-BB3C-3740-D8BB-642E58C587D0}"/>
                </a:ext>
              </a:extLst>
            </p:cNvPr>
            <p:cNvPicPr>
              <a:picLocks noChangeAspect="1"/>
            </p:cNvPicPr>
            <p:nvPr/>
          </p:nvPicPr>
          <p:blipFill>
            <a:blip r:embed="rId5"/>
            <a:stretch>
              <a:fillRect/>
            </a:stretch>
          </p:blipFill>
          <p:spPr>
            <a:xfrm>
              <a:off x="13061237" y="4610100"/>
              <a:ext cx="1111963" cy="624905"/>
            </a:xfrm>
            <a:prstGeom prst="rect">
              <a:avLst/>
            </a:prstGeom>
          </p:spPr>
        </p:pic>
      </p:grpSp>
      <p:pic>
        <p:nvPicPr>
          <p:cNvPr id="2" name="Picture 1" descr="A blue and black logo&#10;&#10;Description automatically generated">
            <a:extLst>
              <a:ext uri="{FF2B5EF4-FFF2-40B4-BE49-F238E27FC236}">
                <a16:creationId xmlns:a16="http://schemas.microsoft.com/office/drawing/2014/main" id="{E1EBBD6D-F57B-9F7B-589E-B929DCD683C6}"/>
              </a:ext>
            </a:extLst>
          </p:cNvPr>
          <p:cNvPicPr>
            <a:picLocks noChangeAspect="1"/>
          </p:cNvPicPr>
          <p:nvPr/>
        </p:nvPicPr>
        <p:blipFill>
          <a:blip r:embed="rId6" cstate="print">
            <a:extLst>
              <a:ext uri="{BEBA8EAE-BF5A-486C-A8C5-ECC9F3942E4B}">
                <a14:imgProps xmlns:a14="http://schemas.microsoft.com/office/drawing/2010/main">
                  <a14:imgLayer r:embed="rId7">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extLst>
      <p:ext uri="{BB962C8B-B14F-4D97-AF65-F5344CB8AC3E}">
        <p14:creationId xmlns:p14="http://schemas.microsoft.com/office/powerpoint/2010/main" val="35694150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grpSp>
        <p:nvGrpSpPr>
          <p:cNvPr id="8" name="Group 11">
            <a:extLst>
              <a:ext uri="{FF2B5EF4-FFF2-40B4-BE49-F238E27FC236}">
                <a16:creationId xmlns:a16="http://schemas.microsoft.com/office/drawing/2014/main" id="{DD8F71D3-BD8D-C8C1-3956-EDAC92718116}"/>
              </a:ext>
            </a:extLst>
          </p:cNvPr>
          <p:cNvGrpSpPr/>
          <p:nvPr/>
        </p:nvGrpSpPr>
        <p:grpSpPr>
          <a:xfrm>
            <a:off x="1" y="0"/>
            <a:ext cx="18288000" cy="2894269"/>
            <a:chOff x="0" y="0"/>
            <a:chExt cx="4936713" cy="227113"/>
          </a:xfrm>
        </p:grpSpPr>
        <p:sp>
          <p:nvSpPr>
            <p:cNvPr id="9" name="Freeform 12">
              <a:extLst>
                <a:ext uri="{FF2B5EF4-FFF2-40B4-BE49-F238E27FC236}">
                  <a16:creationId xmlns:a16="http://schemas.microsoft.com/office/drawing/2014/main" id="{5888B632-40B7-256D-2312-19DBE557036F}"/>
                </a:ext>
              </a:extLst>
            </p:cNvPr>
            <p:cNvSpPr/>
            <p:nvPr/>
          </p:nvSpPr>
          <p:spPr>
            <a:xfrm>
              <a:off x="0" y="0"/>
              <a:ext cx="4936713" cy="227113"/>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a:p>
          </p:txBody>
        </p:sp>
        <p:sp>
          <p:nvSpPr>
            <p:cNvPr id="10" name="TextBox 13">
              <a:extLst>
                <a:ext uri="{FF2B5EF4-FFF2-40B4-BE49-F238E27FC236}">
                  <a16:creationId xmlns:a16="http://schemas.microsoft.com/office/drawing/2014/main" id="{7160F94A-9F9A-9087-B683-0828F33C9F5F}"/>
                </a:ext>
              </a:extLst>
            </p:cNvPr>
            <p:cNvSpPr txBox="1"/>
            <p:nvPr/>
          </p:nvSpPr>
          <p:spPr>
            <a:xfrm>
              <a:off x="0" y="-9525"/>
              <a:ext cx="812800" cy="822325"/>
            </a:xfrm>
            <a:prstGeom prst="rect">
              <a:avLst/>
            </a:prstGeom>
          </p:spPr>
          <p:txBody>
            <a:bodyPr lIns="50800" tIns="50800" rIns="50800" bIns="50800" rtlCol="0" anchor="ctr"/>
            <a:lstStyle/>
            <a:p>
              <a:pPr algn="ctr">
                <a:lnSpc>
                  <a:spcPts val="2123"/>
                </a:lnSpc>
              </a:pPr>
              <a:endParaRPr/>
            </a:p>
          </p:txBody>
        </p:sp>
      </p:grpSp>
      <p:sp>
        <p:nvSpPr>
          <p:cNvPr id="3" name="TextBox 3"/>
          <p:cNvSpPr txBox="1"/>
          <p:nvPr/>
        </p:nvSpPr>
        <p:spPr>
          <a:xfrm>
            <a:off x="1028700" y="1080000"/>
            <a:ext cx="15814788" cy="952953"/>
          </a:xfrm>
          <a:prstGeom prst="rect">
            <a:avLst/>
          </a:prstGeom>
        </p:spPr>
        <p:txBody>
          <a:bodyPr lIns="0" tIns="0" rIns="0" bIns="0" rtlCol="0" anchor="t">
            <a:spAutoFit/>
          </a:bodyPr>
          <a:lstStyle/>
          <a:p>
            <a:pPr>
              <a:lnSpc>
                <a:spcPts val="7807"/>
              </a:lnSpc>
              <a:spcBef>
                <a:spcPct val="0"/>
              </a:spcBef>
            </a:pPr>
            <a:r>
              <a:rPr lang="en-US" sz="5400" b="1" dirty="0">
                <a:solidFill>
                  <a:srgbClr val="404040"/>
                </a:solidFill>
                <a:latin typeface="Montserrat" pitchFamily="2" charset="77"/>
              </a:rPr>
              <a:t>WHY DO WE WORK WITH DATA?</a:t>
            </a:r>
          </a:p>
        </p:txBody>
      </p:sp>
      <p:grpSp>
        <p:nvGrpSpPr>
          <p:cNvPr id="4" name="Group 4"/>
          <p:cNvGrpSpPr/>
          <p:nvPr/>
        </p:nvGrpSpPr>
        <p:grpSpPr>
          <a:xfrm>
            <a:off x="1117" y="9051572"/>
            <a:ext cx="18286883" cy="4690352"/>
            <a:chOff x="0" y="-9525"/>
            <a:chExt cx="4936713" cy="822325"/>
          </a:xfrm>
        </p:grpSpPr>
        <p:sp>
          <p:nvSpPr>
            <p:cNvPr id="5" name="Freeform 5"/>
            <p:cNvSpPr/>
            <p:nvPr/>
          </p:nvSpPr>
          <p:spPr>
            <a:xfrm>
              <a:off x="0" y="0"/>
              <a:ext cx="4936713" cy="207074"/>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a:p>
          </p:txBody>
        </p:sp>
        <p:sp>
          <p:nvSpPr>
            <p:cNvPr id="6" name="TextBox 6"/>
            <p:cNvSpPr txBox="1"/>
            <p:nvPr/>
          </p:nvSpPr>
          <p:spPr>
            <a:xfrm>
              <a:off x="0" y="-9525"/>
              <a:ext cx="812800" cy="822325"/>
            </a:xfrm>
            <a:prstGeom prst="rect">
              <a:avLst/>
            </a:prstGeom>
          </p:spPr>
          <p:txBody>
            <a:bodyPr lIns="50800" tIns="50800" rIns="50800" bIns="50800" rtlCol="0" anchor="ctr"/>
            <a:lstStyle/>
            <a:p>
              <a:pPr algn="ctr">
                <a:lnSpc>
                  <a:spcPts val="2123"/>
                </a:lnSpc>
              </a:pPr>
              <a:endParaRPr/>
            </a:p>
          </p:txBody>
        </p:sp>
      </p:grpSp>
      <p:sp>
        <p:nvSpPr>
          <p:cNvPr id="7" name="TextBox 7"/>
          <p:cNvSpPr txBox="1"/>
          <p:nvPr/>
        </p:nvSpPr>
        <p:spPr>
          <a:xfrm>
            <a:off x="1447800" y="4152900"/>
            <a:ext cx="9924496" cy="3406895"/>
          </a:xfrm>
          <a:prstGeom prst="rect">
            <a:avLst/>
          </a:prstGeom>
        </p:spPr>
        <p:txBody>
          <a:bodyPr wrap="square" lIns="0" tIns="0" rIns="0" bIns="0" rtlCol="0" anchor="t">
            <a:spAutoFit/>
          </a:bodyPr>
          <a:lstStyle/>
          <a:p>
            <a:pPr>
              <a:lnSpc>
                <a:spcPts val="4480"/>
              </a:lnSpc>
            </a:pPr>
            <a:r>
              <a:rPr lang="en-US" sz="2800" dirty="0">
                <a:solidFill>
                  <a:srgbClr val="404040"/>
                </a:solidFill>
                <a:latin typeface="Montserrat" pitchFamily="2" charset="77"/>
              </a:rPr>
              <a:t>To extract knowledge about how the world works and, if possible, make generalizations and predictions. </a:t>
            </a:r>
          </a:p>
          <a:p>
            <a:pPr>
              <a:lnSpc>
                <a:spcPts val="4480"/>
              </a:lnSpc>
            </a:pPr>
            <a:endParaRPr lang="en-US" sz="2800" dirty="0">
              <a:solidFill>
                <a:srgbClr val="404040"/>
              </a:solidFill>
              <a:latin typeface="Montserrat" pitchFamily="2" charset="77"/>
            </a:endParaRPr>
          </a:p>
          <a:p>
            <a:pPr>
              <a:lnSpc>
                <a:spcPts val="4480"/>
              </a:lnSpc>
            </a:pPr>
            <a:r>
              <a:rPr lang="en-US" sz="2800" dirty="0">
                <a:solidFill>
                  <a:srgbClr val="404040"/>
                </a:solidFill>
                <a:latin typeface="Montserrat" pitchFamily="2" charset="77"/>
              </a:rPr>
              <a:t>Data Science is the more </a:t>
            </a:r>
            <a:r>
              <a:rPr lang="en-US" sz="2800" b="1" dirty="0">
                <a:solidFill>
                  <a:srgbClr val="404040"/>
                </a:solidFill>
                <a:latin typeface="Montserrat" pitchFamily="2" charset="77"/>
              </a:rPr>
              <a:t>formalized process </a:t>
            </a:r>
            <a:r>
              <a:rPr lang="en-US" sz="2800" dirty="0">
                <a:solidFill>
                  <a:srgbClr val="404040"/>
                </a:solidFill>
                <a:latin typeface="Montserrat" pitchFamily="2" charset="77"/>
              </a:rPr>
              <a:t>where we make use of tools such as computers and algorithms to help us make sense of </a:t>
            </a:r>
            <a:r>
              <a:rPr lang="en-US" sz="2800" b="1" dirty="0">
                <a:solidFill>
                  <a:srgbClr val="404040"/>
                </a:solidFill>
                <a:latin typeface="Montserrat" pitchFamily="2" charset="77"/>
              </a:rPr>
              <a:t>vast amounts data</a:t>
            </a:r>
            <a:r>
              <a:rPr lang="en-US" sz="2800" dirty="0">
                <a:solidFill>
                  <a:srgbClr val="404040"/>
                </a:solidFill>
                <a:latin typeface="Montserrat" pitchFamily="2" charset="77"/>
              </a:rPr>
              <a:t>.  </a:t>
            </a:r>
          </a:p>
        </p:txBody>
      </p:sp>
      <p:pic>
        <p:nvPicPr>
          <p:cNvPr id="14" name="Picture 13">
            <a:extLst>
              <a:ext uri="{FF2B5EF4-FFF2-40B4-BE49-F238E27FC236}">
                <a16:creationId xmlns:a16="http://schemas.microsoft.com/office/drawing/2014/main" id="{73078D59-3521-3665-67E5-7A44AA25EBB6}"/>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4000"/>
                    </a14:imgEffect>
                  </a14:imgLayer>
                </a14:imgProps>
              </a:ext>
              <a:ext uri="{28A0092B-C50C-407E-A947-70E740481C1C}">
                <a14:useLocalDpi xmlns:a14="http://schemas.microsoft.com/office/drawing/2010/main" val="0"/>
              </a:ext>
            </a:extLst>
          </a:blip>
          <a:srcRect l="21429" r="14287"/>
          <a:stretch/>
        </p:blipFill>
        <p:spPr>
          <a:xfrm>
            <a:off x="12420600" y="3610280"/>
            <a:ext cx="5047696" cy="5234864"/>
          </a:xfrm>
          <a:prstGeom prst="rect">
            <a:avLst/>
          </a:prstGeom>
        </p:spPr>
      </p:pic>
      <p:pic>
        <p:nvPicPr>
          <p:cNvPr id="2" name="Picture 1" descr="A blue and black logo&#10;&#10;Description automatically generated">
            <a:extLst>
              <a:ext uri="{FF2B5EF4-FFF2-40B4-BE49-F238E27FC236}">
                <a16:creationId xmlns:a16="http://schemas.microsoft.com/office/drawing/2014/main" id="{71B8AD1C-4BA3-F70C-91B2-FDFEC6997D80}"/>
              </a:ext>
            </a:extLst>
          </p:cNvPr>
          <p:cNvPicPr>
            <a:picLocks noChangeAspect="1"/>
          </p:cNvPicPr>
          <p:nvPr/>
        </p:nvPicPr>
        <p:blipFill>
          <a:blip r:embed="rId5" cstate="print">
            <a:extLst>
              <a:ext uri="{BEBA8EAE-BF5A-486C-A8C5-ECC9F3942E4B}">
                <a14:imgProps xmlns:a14="http://schemas.microsoft.com/office/drawing/2010/main">
                  <a14:imgLayer r:embed="rId6">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61258ED-BC18-FA04-32E8-31AF95667930}"/>
              </a:ext>
            </a:extLst>
          </p:cNvPr>
          <p:cNvSpPr/>
          <p:nvPr/>
        </p:nvSpPr>
        <p:spPr>
          <a:xfrm>
            <a:off x="0" y="2400300"/>
            <a:ext cx="18288000" cy="7886700"/>
          </a:xfrm>
          <a:prstGeom prst="rect">
            <a:avLst/>
          </a:prstGeom>
          <a:solidFill>
            <a:srgbClr val="B2CF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3000"/>
          </a:p>
        </p:txBody>
      </p:sp>
      <p:sp>
        <p:nvSpPr>
          <p:cNvPr id="6" name="TextBox 6"/>
          <p:cNvSpPr txBox="1"/>
          <p:nvPr/>
        </p:nvSpPr>
        <p:spPr>
          <a:xfrm>
            <a:off x="3974643" y="4665070"/>
            <a:ext cx="4553932" cy="374013"/>
          </a:xfrm>
          <a:prstGeom prst="rect">
            <a:avLst/>
          </a:prstGeom>
        </p:spPr>
        <p:txBody>
          <a:bodyPr lIns="0" tIns="0" rIns="0" bIns="0" rtlCol="0" anchor="t">
            <a:spAutoFit/>
          </a:bodyPr>
          <a:lstStyle/>
          <a:p>
            <a:pPr>
              <a:lnSpc>
                <a:spcPts val="2928"/>
              </a:lnSpc>
              <a:spcBef>
                <a:spcPct val="0"/>
              </a:spcBef>
            </a:pPr>
            <a:r>
              <a:rPr lang="en-US" sz="3000" b="1" dirty="0">
                <a:solidFill>
                  <a:srgbClr val="404040"/>
                </a:solidFill>
                <a:latin typeface="Montserrat" pitchFamily="2" charset="77"/>
              </a:rPr>
              <a:t>INTRO</a:t>
            </a:r>
          </a:p>
        </p:txBody>
      </p:sp>
      <p:sp>
        <p:nvSpPr>
          <p:cNvPr id="7" name="TextBox 7"/>
          <p:cNvSpPr txBox="1"/>
          <p:nvPr/>
        </p:nvSpPr>
        <p:spPr>
          <a:xfrm>
            <a:off x="11383399" y="4665070"/>
            <a:ext cx="4686639" cy="374013"/>
          </a:xfrm>
          <a:prstGeom prst="rect">
            <a:avLst/>
          </a:prstGeom>
        </p:spPr>
        <p:txBody>
          <a:bodyPr lIns="0" tIns="0" rIns="0" bIns="0" rtlCol="0" anchor="t">
            <a:spAutoFit/>
          </a:bodyPr>
          <a:lstStyle/>
          <a:p>
            <a:pPr>
              <a:lnSpc>
                <a:spcPts val="2928"/>
              </a:lnSpc>
            </a:pPr>
            <a:r>
              <a:rPr lang="en-US" sz="3000" b="1" dirty="0">
                <a:solidFill>
                  <a:srgbClr val="404040"/>
                </a:solidFill>
                <a:latin typeface="Montserrat" pitchFamily="2" charset="77"/>
              </a:rPr>
              <a:t>DATA ANALYSIS</a:t>
            </a:r>
          </a:p>
        </p:txBody>
      </p:sp>
      <p:sp>
        <p:nvSpPr>
          <p:cNvPr id="8" name="TextBox 8"/>
          <p:cNvSpPr txBox="1"/>
          <p:nvPr/>
        </p:nvSpPr>
        <p:spPr>
          <a:xfrm>
            <a:off x="3974643" y="6134100"/>
            <a:ext cx="4189133" cy="374013"/>
          </a:xfrm>
          <a:prstGeom prst="rect">
            <a:avLst/>
          </a:prstGeom>
        </p:spPr>
        <p:txBody>
          <a:bodyPr wrap="square" lIns="0" tIns="0" rIns="0" bIns="0" rtlCol="0" anchor="t">
            <a:spAutoFit/>
          </a:bodyPr>
          <a:lstStyle/>
          <a:p>
            <a:pPr>
              <a:lnSpc>
                <a:spcPts val="2928"/>
              </a:lnSpc>
              <a:spcBef>
                <a:spcPct val="0"/>
              </a:spcBef>
            </a:pPr>
            <a:r>
              <a:rPr lang="en-US" sz="3000" b="1" dirty="0">
                <a:solidFill>
                  <a:srgbClr val="404040"/>
                </a:solidFill>
                <a:latin typeface="Montserrat" pitchFamily="2" charset="77"/>
              </a:rPr>
              <a:t>DATA COLLECTION</a:t>
            </a:r>
          </a:p>
        </p:txBody>
      </p:sp>
      <p:sp>
        <p:nvSpPr>
          <p:cNvPr id="9" name="TextBox 9"/>
          <p:cNvSpPr txBox="1"/>
          <p:nvPr/>
        </p:nvSpPr>
        <p:spPr>
          <a:xfrm>
            <a:off x="11383399" y="6170499"/>
            <a:ext cx="4686638" cy="374013"/>
          </a:xfrm>
          <a:prstGeom prst="rect">
            <a:avLst/>
          </a:prstGeom>
        </p:spPr>
        <p:txBody>
          <a:bodyPr wrap="square" lIns="0" tIns="0" rIns="0" bIns="0" rtlCol="0" anchor="t">
            <a:spAutoFit/>
          </a:bodyPr>
          <a:lstStyle/>
          <a:p>
            <a:pPr>
              <a:lnSpc>
                <a:spcPts val="2928"/>
              </a:lnSpc>
              <a:spcBef>
                <a:spcPct val="0"/>
              </a:spcBef>
            </a:pPr>
            <a:r>
              <a:rPr lang="en-US" sz="3000" b="1" dirty="0">
                <a:solidFill>
                  <a:srgbClr val="404040"/>
                </a:solidFill>
                <a:latin typeface="Montserrat" pitchFamily="2" charset="77"/>
              </a:rPr>
              <a:t>MODEL EVALUATION</a:t>
            </a:r>
          </a:p>
        </p:txBody>
      </p:sp>
      <p:sp>
        <p:nvSpPr>
          <p:cNvPr id="10" name="TextBox 10"/>
          <p:cNvSpPr txBox="1"/>
          <p:nvPr/>
        </p:nvSpPr>
        <p:spPr>
          <a:xfrm>
            <a:off x="3974643" y="7460574"/>
            <a:ext cx="4684686" cy="745910"/>
          </a:xfrm>
          <a:prstGeom prst="rect">
            <a:avLst/>
          </a:prstGeom>
        </p:spPr>
        <p:txBody>
          <a:bodyPr wrap="square" lIns="0" tIns="0" rIns="0" bIns="0" rtlCol="0" anchor="t">
            <a:spAutoFit/>
          </a:bodyPr>
          <a:lstStyle/>
          <a:p>
            <a:pPr>
              <a:lnSpc>
                <a:spcPts val="2928"/>
              </a:lnSpc>
            </a:pPr>
            <a:r>
              <a:rPr lang="en-US" sz="3000" b="1" dirty="0">
                <a:solidFill>
                  <a:srgbClr val="404040"/>
                </a:solidFill>
                <a:latin typeface="Montserrat" pitchFamily="2" charset="77"/>
              </a:rPr>
              <a:t>EXPLORATORY DATA ANALYSIS</a:t>
            </a:r>
          </a:p>
        </p:txBody>
      </p:sp>
      <p:sp>
        <p:nvSpPr>
          <p:cNvPr id="44" name="Oval 43">
            <a:extLst>
              <a:ext uri="{FF2B5EF4-FFF2-40B4-BE49-F238E27FC236}">
                <a16:creationId xmlns:a16="http://schemas.microsoft.com/office/drawing/2014/main" id="{3C33EF35-0E79-F464-4E6A-FF464091FCC6}"/>
              </a:ext>
            </a:extLst>
          </p:cNvPr>
          <p:cNvSpPr>
            <a:spLocks noChangeAspect="1"/>
          </p:cNvSpPr>
          <p:nvPr/>
        </p:nvSpPr>
        <p:spPr>
          <a:xfrm>
            <a:off x="9780034" y="7395721"/>
            <a:ext cx="900000" cy="900000"/>
          </a:xfrm>
          <a:prstGeom prst="ellipse">
            <a:avLst/>
          </a:prstGeom>
          <a:solidFill>
            <a:srgbClr val="B2CFEA"/>
          </a:solidFill>
          <a:ln w="38100">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3000">
              <a:solidFill>
                <a:srgbClr val="404040"/>
              </a:solidFill>
              <a:latin typeface="Montserrat" pitchFamily="2" charset="77"/>
            </a:endParaRPr>
          </a:p>
        </p:txBody>
      </p:sp>
      <p:sp>
        <p:nvSpPr>
          <p:cNvPr id="35" name="TextBox 35"/>
          <p:cNvSpPr txBox="1"/>
          <p:nvPr/>
        </p:nvSpPr>
        <p:spPr>
          <a:xfrm>
            <a:off x="11383399" y="7675928"/>
            <a:ext cx="4485496" cy="374013"/>
          </a:xfrm>
          <a:prstGeom prst="rect">
            <a:avLst/>
          </a:prstGeom>
        </p:spPr>
        <p:txBody>
          <a:bodyPr wrap="square" lIns="0" tIns="0" rIns="0" bIns="0" rtlCol="0" anchor="t">
            <a:spAutoFit/>
          </a:bodyPr>
          <a:lstStyle/>
          <a:p>
            <a:pPr>
              <a:lnSpc>
                <a:spcPts val="2928"/>
              </a:lnSpc>
              <a:spcBef>
                <a:spcPct val="0"/>
              </a:spcBef>
            </a:pPr>
            <a:r>
              <a:rPr lang="en-US" sz="3000" b="1" dirty="0">
                <a:solidFill>
                  <a:srgbClr val="404040"/>
                </a:solidFill>
                <a:latin typeface="Montserrat" pitchFamily="2" charset="77"/>
              </a:rPr>
              <a:t>CLOSING REMARKS</a:t>
            </a:r>
          </a:p>
        </p:txBody>
      </p:sp>
      <p:sp>
        <p:nvSpPr>
          <p:cNvPr id="37" name="TextBox 2">
            <a:extLst>
              <a:ext uri="{FF2B5EF4-FFF2-40B4-BE49-F238E27FC236}">
                <a16:creationId xmlns:a16="http://schemas.microsoft.com/office/drawing/2014/main" id="{A86C8C56-1233-7ECE-F0EF-CB9DAEDF1A1C}"/>
              </a:ext>
            </a:extLst>
          </p:cNvPr>
          <p:cNvSpPr txBox="1"/>
          <p:nvPr/>
        </p:nvSpPr>
        <p:spPr>
          <a:xfrm>
            <a:off x="4745930" y="1080000"/>
            <a:ext cx="8796139" cy="782265"/>
          </a:xfrm>
          <a:prstGeom prst="rect">
            <a:avLst/>
          </a:prstGeom>
        </p:spPr>
        <p:txBody>
          <a:bodyPr wrap="square" lIns="0" tIns="0" rIns="0" bIns="0" rtlCol="0" anchor="t">
            <a:spAutoFit/>
          </a:bodyPr>
          <a:lstStyle/>
          <a:p>
            <a:pPr algn="ctr">
              <a:lnSpc>
                <a:spcPts val="6093"/>
              </a:lnSpc>
              <a:spcBef>
                <a:spcPct val="0"/>
              </a:spcBef>
            </a:pPr>
            <a:r>
              <a:rPr lang="en-US" sz="6000" b="1" dirty="0">
                <a:solidFill>
                  <a:srgbClr val="404040"/>
                </a:solidFill>
                <a:latin typeface="Montserrat" pitchFamily="2" charset="77"/>
              </a:rPr>
              <a:t>TABLE OF CONTENTS</a:t>
            </a:r>
          </a:p>
        </p:txBody>
      </p:sp>
      <p:sp>
        <p:nvSpPr>
          <p:cNvPr id="43" name="Oval 42">
            <a:extLst>
              <a:ext uri="{FF2B5EF4-FFF2-40B4-BE49-F238E27FC236}">
                <a16:creationId xmlns:a16="http://schemas.microsoft.com/office/drawing/2014/main" id="{7D0FBDA0-B05A-3B06-0006-C1E6A7611825}"/>
              </a:ext>
            </a:extLst>
          </p:cNvPr>
          <p:cNvSpPr>
            <a:spLocks noChangeAspect="1"/>
          </p:cNvSpPr>
          <p:nvPr/>
        </p:nvSpPr>
        <p:spPr>
          <a:xfrm>
            <a:off x="2376600" y="4381500"/>
            <a:ext cx="900000" cy="900000"/>
          </a:xfrm>
          <a:prstGeom prst="ellipse">
            <a:avLst/>
          </a:prstGeom>
          <a:solidFill>
            <a:srgbClr val="B2CFEA"/>
          </a:solidFill>
          <a:ln w="38100">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3000">
              <a:solidFill>
                <a:srgbClr val="404040"/>
              </a:solidFill>
              <a:latin typeface="Montserrat" pitchFamily="2" charset="77"/>
            </a:endParaRPr>
          </a:p>
        </p:txBody>
      </p:sp>
      <p:sp>
        <p:nvSpPr>
          <p:cNvPr id="45" name="Oval 44">
            <a:extLst>
              <a:ext uri="{FF2B5EF4-FFF2-40B4-BE49-F238E27FC236}">
                <a16:creationId xmlns:a16="http://schemas.microsoft.com/office/drawing/2014/main" id="{552275D6-A613-45AA-72B2-C95F820EAA93}"/>
              </a:ext>
            </a:extLst>
          </p:cNvPr>
          <p:cNvSpPr>
            <a:spLocks noChangeAspect="1"/>
          </p:cNvSpPr>
          <p:nvPr/>
        </p:nvSpPr>
        <p:spPr>
          <a:xfrm>
            <a:off x="9780034" y="5910648"/>
            <a:ext cx="900000" cy="900000"/>
          </a:xfrm>
          <a:prstGeom prst="ellipse">
            <a:avLst/>
          </a:prstGeom>
          <a:solidFill>
            <a:srgbClr val="B2CFEA"/>
          </a:solidFill>
          <a:ln w="38100">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3000">
              <a:solidFill>
                <a:srgbClr val="404040"/>
              </a:solidFill>
              <a:latin typeface="Montserrat" pitchFamily="2" charset="77"/>
            </a:endParaRPr>
          </a:p>
        </p:txBody>
      </p:sp>
      <p:sp>
        <p:nvSpPr>
          <p:cNvPr id="46" name="Oval 45">
            <a:extLst>
              <a:ext uri="{FF2B5EF4-FFF2-40B4-BE49-F238E27FC236}">
                <a16:creationId xmlns:a16="http://schemas.microsoft.com/office/drawing/2014/main" id="{7C85CB77-01AA-45C1-4C10-F9095B8B5B56}"/>
              </a:ext>
            </a:extLst>
          </p:cNvPr>
          <p:cNvSpPr>
            <a:spLocks noChangeAspect="1"/>
          </p:cNvSpPr>
          <p:nvPr/>
        </p:nvSpPr>
        <p:spPr>
          <a:xfrm>
            <a:off x="9780034" y="4381500"/>
            <a:ext cx="900000" cy="900000"/>
          </a:xfrm>
          <a:prstGeom prst="ellipse">
            <a:avLst/>
          </a:prstGeom>
          <a:solidFill>
            <a:srgbClr val="B2CFEA"/>
          </a:solidFill>
          <a:ln w="38100">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3000">
              <a:solidFill>
                <a:srgbClr val="404040"/>
              </a:solidFill>
              <a:latin typeface="Montserrat" pitchFamily="2" charset="77"/>
            </a:endParaRPr>
          </a:p>
        </p:txBody>
      </p:sp>
      <p:sp>
        <p:nvSpPr>
          <p:cNvPr id="47" name="Oval 46">
            <a:extLst>
              <a:ext uri="{FF2B5EF4-FFF2-40B4-BE49-F238E27FC236}">
                <a16:creationId xmlns:a16="http://schemas.microsoft.com/office/drawing/2014/main" id="{8646179A-90D0-4FED-F835-2623AEC35341}"/>
              </a:ext>
            </a:extLst>
          </p:cNvPr>
          <p:cNvSpPr>
            <a:spLocks noChangeAspect="1"/>
          </p:cNvSpPr>
          <p:nvPr/>
        </p:nvSpPr>
        <p:spPr>
          <a:xfrm>
            <a:off x="2384587" y="7386671"/>
            <a:ext cx="900000" cy="900000"/>
          </a:xfrm>
          <a:prstGeom prst="ellipse">
            <a:avLst/>
          </a:prstGeom>
          <a:solidFill>
            <a:srgbClr val="B2CFEA"/>
          </a:solidFill>
          <a:ln w="38100">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3000">
              <a:solidFill>
                <a:srgbClr val="404040"/>
              </a:solidFill>
              <a:latin typeface="Montserrat" pitchFamily="2" charset="77"/>
            </a:endParaRPr>
          </a:p>
        </p:txBody>
      </p:sp>
      <p:sp>
        <p:nvSpPr>
          <p:cNvPr id="48" name="Oval 47">
            <a:extLst>
              <a:ext uri="{FF2B5EF4-FFF2-40B4-BE49-F238E27FC236}">
                <a16:creationId xmlns:a16="http://schemas.microsoft.com/office/drawing/2014/main" id="{DC6310E8-445C-E824-0639-A835A8582021}"/>
              </a:ext>
            </a:extLst>
          </p:cNvPr>
          <p:cNvSpPr>
            <a:spLocks noChangeAspect="1"/>
          </p:cNvSpPr>
          <p:nvPr/>
        </p:nvSpPr>
        <p:spPr>
          <a:xfrm>
            <a:off x="2371278" y="5910921"/>
            <a:ext cx="900000" cy="900000"/>
          </a:xfrm>
          <a:prstGeom prst="ellipse">
            <a:avLst/>
          </a:prstGeom>
          <a:solidFill>
            <a:srgbClr val="B2CFEA"/>
          </a:solidFill>
          <a:ln w="38100">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3000">
              <a:solidFill>
                <a:srgbClr val="404040"/>
              </a:solidFill>
              <a:latin typeface="Montserrat" pitchFamily="2" charset="77"/>
            </a:endParaRPr>
          </a:p>
        </p:txBody>
      </p:sp>
      <p:sp>
        <p:nvSpPr>
          <p:cNvPr id="49" name="TextBox 14">
            <a:extLst>
              <a:ext uri="{FF2B5EF4-FFF2-40B4-BE49-F238E27FC236}">
                <a16:creationId xmlns:a16="http://schemas.microsoft.com/office/drawing/2014/main" id="{A6CA2BD5-DF8A-1D8A-13A1-6ADF46E3F5D3}"/>
              </a:ext>
            </a:extLst>
          </p:cNvPr>
          <p:cNvSpPr txBox="1"/>
          <p:nvPr/>
        </p:nvSpPr>
        <p:spPr>
          <a:xfrm>
            <a:off x="2465713" y="4485406"/>
            <a:ext cx="737747" cy="566374"/>
          </a:xfrm>
          <a:prstGeom prst="rect">
            <a:avLst/>
          </a:prstGeom>
        </p:spPr>
        <p:txBody>
          <a:bodyPr lIns="0" tIns="0" rIns="0" bIns="0" rtlCol="0" anchor="t">
            <a:spAutoFit/>
          </a:bodyPr>
          <a:lstStyle/>
          <a:p>
            <a:pPr algn="ctr">
              <a:lnSpc>
                <a:spcPts val="4935"/>
              </a:lnSpc>
            </a:pPr>
            <a:r>
              <a:rPr lang="en-US" sz="3000" dirty="0">
                <a:solidFill>
                  <a:srgbClr val="404040"/>
                </a:solidFill>
                <a:latin typeface="Montserrat" pitchFamily="2" charset="77"/>
              </a:rPr>
              <a:t>01</a:t>
            </a:r>
          </a:p>
        </p:txBody>
      </p:sp>
      <p:sp>
        <p:nvSpPr>
          <p:cNvPr id="50" name="TextBox 22">
            <a:extLst>
              <a:ext uri="{FF2B5EF4-FFF2-40B4-BE49-F238E27FC236}">
                <a16:creationId xmlns:a16="http://schemas.microsoft.com/office/drawing/2014/main" id="{9885C2ED-DBE2-F840-43DB-8D073304E688}"/>
              </a:ext>
            </a:extLst>
          </p:cNvPr>
          <p:cNvSpPr txBox="1"/>
          <p:nvPr/>
        </p:nvSpPr>
        <p:spPr>
          <a:xfrm>
            <a:off x="2371278" y="6054105"/>
            <a:ext cx="886691" cy="566374"/>
          </a:xfrm>
          <a:prstGeom prst="rect">
            <a:avLst/>
          </a:prstGeom>
        </p:spPr>
        <p:txBody>
          <a:bodyPr lIns="0" tIns="0" rIns="0" bIns="0" rtlCol="0" anchor="t">
            <a:spAutoFit/>
          </a:bodyPr>
          <a:lstStyle/>
          <a:p>
            <a:pPr algn="ctr">
              <a:lnSpc>
                <a:spcPts val="4932"/>
              </a:lnSpc>
            </a:pPr>
            <a:r>
              <a:rPr lang="en-US" sz="3000" dirty="0">
                <a:solidFill>
                  <a:srgbClr val="404040"/>
                </a:solidFill>
                <a:latin typeface="Montserrat" pitchFamily="2" charset="77"/>
              </a:rPr>
              <a:t>02</a:t>
            </a:r>
          </a:p>
        </p:txBody>
      </p:sp>
      <p:sp>
        <p:nvSpPr>
          <p:cNvPr id="51" name="TextBox 30">
            <a:extLst>
              <a:ext uri="{FF2B5EF4-FFF2-40B4-BE49-F238E27FC236}">
                <a16:creationId xmlns:a16="http://schemas.microsoft.com/office/drawing/2014/main" id="{3832A526-4ACB-1F7F-235D-F919498852E5}"/>
              </a:ext>
            </a:extLst>
          </p:cNvPr>
          <p:cNvSpPr txBox="1"/>
          <p:nvPr/>
        </p:nvSpPr>
        <p:spPr>
          <a:xfrm>
            <a:off x="2408183" y="7538683"/>
            <a:ext cx="876404" cy="566374"/>
          </a:xfrm>
          <a:prstGeom prst="rect">
            <a:avLst/>
          </a:prstGeom>
        </p:spPr>
        <p:txBody>
          <a:bodyPr lIns="0" tIns="0" rIns="0" bIns="0" rtlCol="0" anchor="t">
            <a:spAutoFit/>
          </a:bodyPr>
          <a:lstStyle/>
          <a:p>
            <a:pPr algn="ctr">
              <a:lnSpc>
                <a:spcPts val="4874"/>
              </a:lnSpc>
            </a:pPr>
            <a:r>
              <a:rPr lang="en-US" sz="3000" dirty="0">
                <a:solidFill>
                  <a:srgbClr val="404040"/>
                </a:solidFill>
                <a:latin typeface="Montserrat" pitchFamily="2" charset="77"/>
              </a:rPr>
              <a:t>03</a:t>
            </a:r>
          </a:p>
        </p:txBody>
      </p:sp>
      <p:sp>
        <p:nvSpPr>
          <p:cNvPr id="52" name="TextBox 18">
            <a:extLst>
              <a:ext uri="{FF2B5EF4-FFF2-40B4-BE49-F238E27FC236}">
                <a16:creationId xmlns:a16="http://schemas.microsoft.com/office/drawing/2014/main" id="{4D91ED95-2C72-7929-5648-3C5824982032}"/>
              </a:ext>
            </a:extLst>
          </p:cNvPr>
          <p:cNvSpPr txBox="1"/>
          <p:nvPr/>
        </p:nvSpPr>
        <p:spPr>
          <a:xfrm>
            <a:off x="9872958" y="4501629"/>
            <a:ext cx="737747" cy="566374"/>
          </a:xfrm>
          <a:prstGeom prst="rect">
            <a:avLst/>
          </a:prstGeom>
        </p:spPr>
        <p:txBody>
          <a:bodyPr lIns="0" tIns="0" rIns="0" bIns="0" rtlCol="0" anchor="t">
            <a:spAutoFit/>
          </a:bodyPr>
          <a:lstStyle/>
          <a:p>
            <a:pPr algn="ctr">
              <a:lnSpc>
                <a:spcPts val="4935"/>
              </a:lnSpc>
            </a:pPr>
            <a:r>
              <a:rPr lang="en-US" sz="3000" dirty="0">
                <a:solidFill>
                  <a:srgbClr val="404040"/>
                </a:solidFill>
                <a:latin typeface="Montserrat" pitchFamily="2" charset="77"/>
              </a:rPr>
              <a:t>04</a:t>
            </a:r>
          </a:p>
        </p:txBody>
      </p:sp>
      <p:sp>
        <p:nvSpPr>
          <p:cNvPr id="53" name="TextBox 26">
            <a:extLst>
              <a:ext uri="{FF2B5EF4-FFF2-40B4-BE49-F238E27FC236}">
                <a16:creationId xmlns:a16="http://schemas.microsoft.com/office/drawing/2014/main" id="{C962E35F-BEAA-EEB4-3081-58F8BAA197ED}"/>
              </a:ext>
            </a:extLst>
          </p:cNvPr>
          <p:cNvSpPr txBox="1"/>
          <p:nvPr/>
        </p:nvSpPr>
        <p:spPr>
          <a:xfrm>
            <a:off x="9786688" y="6053214"/>
            <a:ext cx="886691" cy="566374"/>
          </a:xfrm>
          <a:prstGeom prst="rect">
            <a:avLst/>
          </a:prstGeom>
        </p:spPr>
        <p:txBody>
          <a:bodyPr lIns="0" tIns="0" rIns="0" bIns="0" rtlCol="0" anchor="t">
            <a:spAutoFit/>
          </a:bodyPr>
          <a:lstStyle/>
          <a:p>
            <a:pPr algn="ctr">
              <a:lnSpc>
                <a:spcPts val="4932"/>
              </a:lnSpc>
            </a:pPr>
            <a:r>
              <a:rPr lang="en-US" sz="3000" dirty="0">
                <a:solidFill>
                  <a:srgbClr val="404040"/>
                </a:solidFill>
                <a:latin typeface="Montserrat" pitchFamily="2" charset="77"/>
              </a:rPr>
              <a:t>05</a:t>
            </a:r>
          </a:p>
        </p:txBody>
      </p:sp>
      <p:sp>
        <p:nvSpPr>
          <p:cNvPr id="54" name="TextBox 34">
            <a:extLst>
              <a:ext uri="{FF2B5EF4-FFF2-40B4-BE49-F238E27FC236}">
                <a16:creationId xmlns:a16="http://schemas.microsoft.com/office/drawing/2014/main" id="{393B122C-AA4B-D61E-5F6C-7ADB6D691603}"/>
              </a:ext>
            </a:extLst>
          </p:cNvPr>
          <p:cNvSpPr txBox="1"/>
          <p:nvPr/>
        </p:nvSpPr>
        <p:spPr>
          <a:xfrm>
            <a:off x="9780034" y="7497259"/>
            <a:ext cx="876404" cy="566374"/>
          </a:xfrm>
          <a:prstGeom prst="rect">
            <a:avLst/>
          </a:prstGeom>
        </p:spPr>
        <p:txBody>
          <a:bodyPr lIns="0" tIns="0" rIns="0" bIns="0" rtlCol="0" anchor="t">
            <a:spAutoFit/>
          </a:bodyPr>
          <a:lstStyle/>
          <a:p>
            <a:pPr algn="ctr">
              <a:lnSpc>
                <a:spcPts val="4874"/>
              </a:lnSpc>
            </a:pPr>
            <a:r>
              <a:rPr lang="en-US" sz="3000" dirty="0">
                <a:solidFill>
                  <a:srgbClr val="404040"/>
                </a:solidFill>
                <a:latin typeface="Montserrat" pitchFamily="2" charset="77"/>
              </a:rPr>
              <a:t>06</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720649" y="1080000"/>
            <a:ext cx="9401100" cy="952953"/>
          </a:xfrm>
          <a:prstGeom prst="rect">
            <a:avLst/>
          </a:prstGeom>
        </p:spPr>
        <p:txBody>
          <a:bodyPr lIns="0" tIns="0" rIns="0" bIns="0" rtlCol="0" anchor="t">
            <a:spAutoFit/>
          </a:bodyPr>
          <a:lstStyle/>
          <a:p>
            <a:pPr>
              <a:lnSpc>
                <a:spcPts val="7807"/>
              </a:lnSpc>
              <a:spcBef>
                <a:spcPct val="0"/>
              </a:spcBef>
            </a:pPr>
            <a:r>
              <a:rPr lang="en-US" sz="5400" b="1" dirty="0">
                <a:solidFill>
                  <a:srgbClr val="404040"/>
                </a:solidFill>
                <a:latin typeface="Montserrat" pitchFamily="2" charset="77"/>
              </a:rPr>
              <a:t>ROLES</a:t>
            </a:r>
          </a:p>
        </p:txBody>
      </p:sp>
      <p:grpSp>
        <p:nvGrpSpPr>
          <p:cNvPr id="4" name="Group 4"/>
          <p:cNvGrpSpPr/>
          <p:nvPr/>
        </p:nvGrpSpPr>
        <p:grpSpPr>
          <a:xfrm>
            <a:off x="0" y="-1"/>
            <a:ext cx="1447800" cy="10287001"/>
            <a:chOff x="0" y="0"/>
            <a:chExt cx="220314" cy="2861297"/>
          </a:xfrm>
        </p:grpSpPr>
        <p:sp>
          <p:nvSpPr>
            <p:cNvPr id="5" name="Freeform 5"/>
            <p:cNvSpPr/>
            <p:nvPr/>
          </p:nvSpPr>
          <p:spPr>
            <a:xfrm>
              <a:off x="0" y="0"/>
              <a:ext cx="220314" cy="2861297"/>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a:p>
          </p:txBody>
        </p:sp>
        <p:sp>
          <p:nvSpPr>
            <p:cNvPr id="6" name="TextBox 6"/>
            <p:cNvSpPr txBox="1"/>
            <p:nvPr/>
          </p:nvSpPr>
          <p:spPr>
            <a:xfrm>
              <a:off x="0" y="-38100"/>
              <a:ext cx="812800" cy="850900"/>
            </a:xfrm>
            <a:prstGeom prst="rect">
              <a:avLst/>
            </a:prstGeom>
          </p:spPr>
          <p:txBody>
            <a:bodyPr lIns="50800" tIns="50800" rIns="50800" bIns="50800" rtlCol="0" anchor="ctr"/>
            <a:lstStyle/>
            <a:p>
              <a:pPr algn="ctr">
                <a:lnSpc>
                  <a:spcPts val="3165"/>
                </a:lnSpc>
              </a:pPr>
              <a:endParaRPr/>
            </a:p>
          </p:txBody>
        </p:sp>
      </p:grpSp>
      <p:sp>
        <p:nvSpPr>
          <p:cNvPr id="7" name="TextBox 7"/>
          <p:cNvSpPr txBox="1"/>
          <p:nvPr/>
        </p:nvSpPr>
        <p:spPr>
          <a:xfrm>
            <a:off x="1752841" y="2628900"/>
            <a:ext cx="7925474" cy="521489"/>
          </a:xfrm>
          <a:prstGeom prst="rect">
            <a:avLst/>
          </a:prstGeom>
        </p:spPr>
        <p:txBody>
          <a:bodyPr wrap="square" lIns="0" tIns="0" rIns="0" bIns="0" rtlCol="0" anchor="t">
            <a:spAutoFit/>
          </a:bodyPr>
          <a:lstStyle/>
          <a:p>
            <a:pPr>
              <a:lnSpc>
                <a:spcPts val="4480"/>
              </a:lnSpc>
            </a:pPr>
            <a:r>
              <a:rPr lang="en-US" sz="2800" dirty="0">
                <a:solidFill>
                  <a:srgbClr val="404040"/>
                </a:solidFill>
                <a:latin typeface="Montserrat"/>
              </a:rPr>
              <a:t>Not everybody is involved in every step.</a:t>
            </a:r>
          </a:p>
        </p:txBody>
      </p:sp>
      <p:sp>
        <p:nvSpPr>
          <p:cNvPr id="13" name="Freeform 8">
            <a:extLst>
              <a:ext uri="{FF2B5EF4-FFF2-40B4-BE49-F238E27FC236}">
                <a16:creationId xmlns:a16="http://schemas.microsoft.com/office/drawing/2014/main" id="{E7168468-7EB2-85D7-F06A-72D13D8D2D79}"/>
              </a:ext>
            </a:extLst>
          </p:cNvPr>
          <p:cNvSpPr/>
          <p:nvPr/>
        </p:nvSpPr>
        <p:spPr>
          <a:xfrm rot="18900000">
            <a:off x="6441998" y="6121250"/>
            <a:ext cx="3678542" cy="3579962"/>
          </a:xfrm>
          <a:custGeom>
            <a:avLst/>
            <a:gdLst/>
            <a:ahLst/>
            <a:cxnLst>
              <a:cxn ang="0">
                <a:pos x="wd2" y="hd2"/>
              </a:cxn>
              <a:cxn ang="5400000">
                <a:pos x="wd2" y="hd2"/>
              </a:cxn>
              <a:cxn ang="10800000">
                <a:pos x="wd2" y="hd2"/>
              </a:cxn>
              <a:cxn ang="16200000">
                <a:pos x="wd2" y="hd2"/>
              </a:cxn>
            </a:cxnLst>
            <a:rect l="0" t="0" r="r" b="b"/>
            <a:pathLst>
              <a:path w="21600" h="21600" extrusionOk="0">
                <a:moveTo>
                  <a:pt x="3008" y="20114"/>
                </a:moveTo>
                <a:cubicBezTo>
                  <a:pt x="3515" y="20368"/>
                  <a:pt x="4204" y="20477"/>
                  <a:pt x="4711" y="20150"/>
                </a:cubicBezTo>
                <a:cubicBezTo>
                  <a:pt x="5183" y="19788"/>
                  <a:pt x="5219" y="19136"/>
                  <a:pt x="5146" y="18592"/>
                </a:cubicBezTo>
                <a:cubicBezTo>
                  <a:pt x="5074" y="18338"/>
                  <a:pt x="5110" y="18048"/>
                  <a:pt x="5146" y="17831"/>
                </a:cubicBezTo>
                <a:cubicBezTo>
                  <a:pt x="5291" y="17142"/>
                  <a:pt x="6125" y="16925"/>
                  <a:pt x="6596" y="17396"/>
                </a:cubicBezTo>
                <a:cubicBezTo>
                  <a:pt x="10800" y="21600"/>
                  <a:pt x="10800" y="21600"/>
                  <a:pt x="10800" y="21600"/>
                </a:cubicBezTo>
                <a:cubicBezTo>
                  <a:pt x="14714" y="17686"/>
                  <a:pt x="14714" y="17686"/>
                  <a:pt x="14714" y="17686"/>
                </a:cubicBezTo>
                <a:cubicBezTo>
                  <a:pt x="14895" y="17468"/>
                  <a:pt x="14714" y="17106"/>
                  <a:pt x="14424" y="17142"/>
                </a:cubicBezTo>
                <a:cubicBezTo>
                  <a:pt x="14424" y="17142"/>
                  <a:pt x="14424" y="17179"/>
                  <a:pt x="14424" y="17179"/>
                </a:cubicBezTo>
                <a:cubicBezTo>
                  <a:pt x="13446" y="17323"/>
                  <a:pt x="12612" y="17070"/>
                  <a:pt x="12177" y="16454"/>
                </a:cubicBezTo>
                <a:cubicBezTo>
                  <a:pt x="11706" y="15801"/>
                  <a:pt x="11706" y="14895"/>
                  <a:pt x="12141" y="14026"/>
                </a:cubicBezTo>
                <a:cubicBezTo>
                  <a:pt x="12322" y="13627"/>
                  <a:pt x="12576" y="13264"/>
                  <a:pt x="12902" y="12938"/>
                </a:cubicBezTo>
                <a:cubicBezTo>
                  <a:pt x="13264" y="12576"/>
                  <a:pt x="13627" y="12322"/>
                  <a:pt x="14026" y="12141"/>
                </a:cubicBezTo>
                <a:cubicBezTo>
                  <a:pt x="14895" y="11706"/>
                  <a:pt x="15801" y="11742"/>
                  <a:pt x="16454" y="12177"/>
                </a:cubicBezTo>
                <a:cubicBezTo>
                  <a:pt x="17070" y="12612"/>
                  <a:pt x="17323" y="13446"/>
                  <a:pt x="17142" y="14424"/>
                </a:cubicBezTo>
                <a:cubicBezTo>
                  <a:pt x="17142" y="14424"/>
                  <a:pt x="17142" y="14424"/>
                  <a:pt x="17142" y="14424"/>
                </a:cubicBezTo>
                <a:cubicBezTo>
                  <a:pt x="17106" y="14714"/>
                  <a:pt x="17468" y="14932"/>
                  <a:pt x="17686" y="14714"/>
                </a:cubicBezTo>
                <a:cubicBezTo>
                  <a:pt x="21600" y="10800"/>
                  <a:pt x="21600" y="10800"/>
                  <a:pt x="21600" y="10800"/>
                </a:cubicBezTo>
                <a:cubicBezTo>
                  <a:pt x="17396" y="6596"/>
                  <a:pt x="17396" y="6596"/>
                  <a:pt x="17396" y="6596"/>
                </a:cubicBezTo>
                <a:cubicBezTo>
                  <a:pt x="16925" y="6125"/>
                  <a:pt x="17142" y="5291"/>
                  <a:pt x="17795" y="5146"/>
                </a:cubicBezTo>
                <a:cubicBezTo>
                  <a:pt x="18048" y="5110"/>
                  <a:pt x="18338" y="5074"/>
                  <a:pt x="18592" y="5146"/>
                </a:cubicBezTo>
                <a:cubicBezTo>
                  <a:pt x="19136" y="5219"/>
                  <a:pt x="19788" y="5183"/>
                  <a:pt x="20150" y="4711"/>
                </a:cubicBezTo>
                <a:cubicBezTo>
                  <a:pt x="20477" y="4240"/>
                  <a:pt x="20368" y="3552"/>
                  <a:pt x="20114" y="3008"/>
                </a:cubicBezTo>
                <a:cubicBezTo>
                  <a:pt x="19969" y="2718"/>
                  <a:pt x="19752" y="2392"/>
                  <a:pt x="19462" y="2138"/>
                </a:cubicBezTo>
                <a:cubicBezTo>
                  <a:pt x="19208" y="1848"/>
                  <a:pt x="18882" y="1631"/>
                  <a:pt x="18556" y="1486"/>
                </a:cubicBezTo>
                <a:cubicBezTo>
                  <a:pt x="18048" y="1232"/>
                  <a:pt x="17360" y="1123"/>
                  <a:pt x="16889" y="1450"/>
                </a:cubicBezTo>
                <a:cubicBezTo>
                  <a:pt x="16417" y="1812"/>
                  <a:pt x="16381" y="2464"/>
                  <a:pt x="16454" y="3008"/>
                </a:cubicBezTo>
                <a:cubicBezTo>
                  <a:pt x="16526" y="3262"/>
                  <a:pt x="16490" y="3552"/>
                  <a:pt x="16454" y="3769"/>
                </a:cubicBezTo>
                <a:cubicBezTo>
                  <a:pt x="16272" y="4458"/>
                  <a:pt x="15475" y="4675"/>
                  <a:pt x="14968" y="4204"/>
                </a:cubicBezTo>
                <a:cubicBezTo>
                  <a:pt x="10800" y="0"/>
                  <a:pt x="10800" y="0"/>
                  <a:pt x="10800" y="0"/>
                </a:cubicBezTo>
                <a:cubicBezTo>
                  <a:pt x="6886" y="3914"/>
                  <a:pt x="6886" y="3914"/>
                  <a:pt x="6886" y="3914"/>
                </a:cubicBezTo>
                <a:cubicBezTo>
                  <a:pt x="6668" y="4132"/>
                  <a:pt x="6850" y="4494"/>
                  <a:pt x="7176" y="4458"/>
                </a:cubicBezTo>
                <a:cubicBezTo>
                  <a:pt x="7176" y="4458"/>
                  <a:pt x="7176" y="4458"/>
                  <a:pt x="7176" y="4421"/>
                </a:cubicBezTo>
                <a:cubicBezTo>
                  <a:pt x="8154" y="4277"/>
                  <a:pt x="8988" y="4530"/>
                  <a:pt x="9423" y="5146"/>
                </a:cubicBezTo>
                <a:cubicBezTo>
                  <a:pt x="9858" y="5799"/>
                  <a:pt x="9894" y="6705"/>
                  <a:pt x="9459" y="7574"/>
                </a:cubicBezTo>
                <a:cubicBezTo>
                  <a:pt x="9278" y="7973"/>
                  <a:pt x="8988" y="8336"/>
                  <a:pt x="8698" y="8662"/>
                </a:cubicBezTo>
                <a:cubicBezTo>
                  <a:pt x="8336" y="9024"/>
                  <a:pt x="7973" y="9278"/>
                  <a:pt x="7574" y="9459"/>
                </a:cubicBezTo>
                <a:cubicBezTo>
                  <a:pt x="6705" y="9894"/>
                  <a:pt x="5799" y="9858"/>
                  <a:pt x="5146" y="9423"/>
                </a:cubicBezTo>
                <a:cubicBezTo>
                  <a:pt x="4530" y="8988"/>
                  <a:pt x="4277" y="8154"/>
                  <a:pt x="4421" y="7176"/>
                </a:cubicBezTo>
                <a:cubicBezTo>
                  <a:pt x="4421" y="7176"/>
                  <a:pt x="4421" y="7176"/>
                  <a:pt x="4421" y="7176"/>
                </a:cubicBezTo>
                <a:cubicBezTo>
                  <a:pt x="4494" y="6886"/>
                  <a:pt x="4132" y="6668"/>
                  <a:pt x="3914" y="6886"/>
                </a:cubicBezTo>
                <a:cubicBezTo>
                  <a:pt x="0" y="10800"/>
                  <a:pt x="0" y="10800"/>
                  <a:pt x="0" y="10800"/>
                </a:cubicBezTo>
                <a:cubicBezTo>
                  <a:pt x="4204" y="15004"/>
                  <a:pt x="4204" y="15004"/>
                  <a:pt x="4204" y="15004"/>
                </a:cubicBezTo>
                <a:cubicBezTo>
                  <a:pt x="4675" y="15475"/>
                  <a:pt x="4458" y="16309"/>
                  <a:pt x="3769" y="16454"/>
                </a:cubicBezTo>
                <a:cubicBezTo>
                  <a:pt x="3552" y="16490"/>
                  <a:pt x="3262" y="16526"/>
                  <a:pt x="3008" y="16454"/>
                </a:cubicBezTo>
                <a:cubicBezTo>
                  <a:pt x="2464" y="16381"/>
                  <a:pt x="1776" y="16417"/>
                  <a:pt x="1450" y="16889"/>
                </a:cubicBezTo>
                <a:cubicBezTo>
                  <a:pt x="1087" y="17360"/>
                  <a:pt x="1232" y="18048"/>
                  <a:pt x="1486" y="18592"/>
                </a:cubicBezTo>
                <a:cubicBezTo>
                  <a:pt x="1631" y="18882"/>
                  <a:pt x="1848" y="19208"/>
                  <a:pt x="2102" y="19462"/>
                </a:cubicBezTo>
                <a:cubicBezTo>
                  <a:pt x="2392" y="19752"/>
                  <a:pt x="2718" y="19969"/>
                  <a:pt x="3008" y="20114"/>
                </a:cubicBezTo>
                <a:close/>
              </a:path>
            </a:pathLst>
          </a:custGeom>
          <a:solidFill>
            <a:schemeClr val="accent1">
              <a:lumMod val="60000"/>
              <a:lumOff val="40000"/>
            </a:schemeClr>
          </a:solidFill>
          <a:ln w="12700" cap="flat">
            <a:noFill/>
            <a:miter lim="400000"/>
          </a:ln>
          <a:effectLst/>
        </p:spPr>
        <p:txBody>
          <a:bodyPr wrap="square" lIns="45719" tIns="45719" rIns="45719" bIns="45719" numCol="1" anchor="t">
            <a:noAutofit/>
          </a:bodyPr>
          <a:lstStyle/>
          <a:p>
            <a:pPr>
              <a:defRPr sz="1800">
                <a:solidFill>
                  <a:srgbClr val="FFFFFF"/>
                </a:solidFill>
                <a:latin typeface="+mn-lt"/>
                <a:ea typeface="+mn-ea"/>
                <a:cs typeface="+mn-cs"/>
                <a:sym typeface="Helvetica"/>
              </a:defRPr>
            </a:pPr>
            <a:endParaRPr/>
          </a:p>
        </p:txBody>
      </p:sp>
      <p:sp>
        <p:nvSpPr>
          <p:cNvPr id="14" name="Freeform 9">
            <a:extLst>
              <a:ext uri="{FF2B5EF4-FFF2-40B4-BE49-F238E27FC236}">
                <a16:creationId xmlns:a16="http://schemas.microsoft.com/office/drawing/2014/main" id="{2375E12B-118C-D5F2-323B-AD143878A33D}"/>
              </a:ext>
            </a:extLst>
          </p:cNvPr>
          <p:cNvSpPr/>
          <p:nvPr/>
        </p:nvSpPr>
        <p:spPr>
          <a:xfrm rot="18900000">
            <a:off x="9108113" y="6115662"/>
            <a:ext cx="3678542" cy="3577459"/>
          </a:xfrm>
          <a:custGeom>
            <a:avLst/>
            <a:gdLst/>
            <a:ahLst/>
            <a:cxnLst>
              <a:cxn ang="0">
                <a:pos x="wd2" y="hd2"/>
              </a:cxn>
              <a:cxn ang="5400000">
                <a:pos x="wd2" y="hd2"/>
              </a:cxn>
              <a:cxn ang="10800000">
                <a:pos x="wd2" y="hd2"/>
              </a:cxn>
              <a:cxn ang="16200000">
                <a:pos x="wd2" y="hd2"/>
              </a:cxn>
            </a:cxnLst>
            <a:rect l="0" t="0" r="r" b="b"/>
            <a:pathLst>
              <a:path w="21600" h="21600" extrusionOk="0">
                <a:moveTo>
                  <a:pt x="20114" y="18592"/>
                </a:moveTo>
                <a:cubicBezTo>
                  <a:pt x="20368" y="18085"/>
                  <a:pt x="20477" y="17396"/>
                  <a:pt x="20150" y="16889"/>
                </a:cubicBezTo>
                <a:cubicBezTo>
                  <a:pt x="19788" y="16417"/>
                  <a:pt x="19136" y="16381"/>
                  <a:pt x="18592" y="16454"/>
                </a:cubicBezTo>
                <a:cubicBezTo>
                  <a:pt x="18338" y="16526"/>
                  <a:pt x="18048" y="16490"/>
                  <a:pt x="17831" y="16454"/>
                </a:cubicBezTo>
                <a:cubicBezTo>
                  <a:pt x="17142" y="16309"/>
                  <a:pt x="16925" y="15475"/>
                  <a:pt x="17396" y="15004"/>
                </a:cubicBezTo>
                <a:cubicBezTo>
                  <a:pt x="21600" y="10800"/>
                  <a:pt x="21600" y="10800"/>
                  <a:pt x="21600" y="10800"/>
                </a:cubicBezTo>
                <a:cubicBezTo>
                  <a:pt x="17686" y="6886"/>
                  <a:pt x="17686" y="6886"/>
                  <a:pt x="17686" y="6886"/>
                </a:cubicBezTo>
                <a:cubicBezTo>
                  <a:pt x="17468" y="6705"/>
                  <a:pt x="17106" y="6886"/>
                  <a:pt x="17142" y="7176"/>
                </a:cubicBezTo>
                <a:cubicBezTo>
                  <a:pt x="17142" y="7176"/>
                  <a:pt x="17179" y="7176"/>
                  <a:pt x="17179" y="7176"/>
                </a:cubicBezTo>
                <a:cubicBezTo>
                  <a:pt x="17323" y="8154"/>
                  <a:pt x="17070" y="8988"/>
                  <a:pt x="16454" y="9423"/>
                </a:cubicBezTo>
                <a:cubicBezTo>
                  <a:pt x="15801" y="9894"/>
                  <a:pt x="14895" y="9894"/>
                  <a:pt x="14026" y="9459"/>
                </a:cubicBezTo>
                <a:cubicBezTo>
                  <a:pt x="13627" y="9278"/>
                  <a:pt x="13264" y="9024"/>
                  <a:pt x="12938" y="8698"/>
                </a:cubicBezTo>
                <a:cubicBezTo>
                  <a:pt x="12576" y="8336"/>
                  <a:pt x="12322" y="7973"/>
                  <a:pt x="12141" y="7574"/>
                </a:cubicBezTo>
                <a:cubicBezTo>
                  <a:pt x="11706" y="6705"/>
                  <a:pt x="11742" y="5799"/>
                  <a:pt x="12177" y="5146"/>
                </a:cubicBezTo>
                <a:cubicBezTo>
                  <a:pt x="12612" y="4530"/>
                  <a:pt x="13446" y="4277"/>
                  <a:pt x="14424" y="4458"/>
                </a:cubicBezTo>
                <a:cubicBezTo>
                  <a:pt x="14424" y="4458"/>
                  <a:pt x="14424" y="4458"/>
                  <a:pt x="14424" y="4458"/>
                </a:cubicBezTo>
                <a:cubicBezTo>
                  <a:pt x="14714" y="4494"/>
                  <a:pt x="14932" y="4132"/>
                  <a:pt x="14714" y="3914"/>
                </a:cubicBezTo>
                <a:cubicBezTo>
                  <a:pt x="10800" y="0"/>
                  <a:pt x="10800" y="0"/>
                  <a:pt x="10800" y="0"/>
                </a:cubicBezTo>
                <a:cubicBezTo>
                  <a:pt x="6596" y="4204"/>
                  <a:pt x="6596" y="4204"/>
                  <a:pt x="6596" y="4204"/>
                </a:cubicBezTo>
                <a:cubicBezTo>
                  <a:pt x="6125" y="4675"/>
                  <a:pt x="5291" y="4458"/>
                  <a:pt x="5146" y="3805"/>
                </a:cubicBezTo>
                <a:cubicBezTo>
                  <a:pt x="5110" y="3552"/>
                  <a:pt x="5074" y="3262"/>
                  <a:pt x="5146" y="3008"/>
                </a:cubicBezTo>
                <a:cubicBezTo>
                  <a:pt x="5219" y="2464"/>
                  <a:pt x="5183" y="1812"/>
                  <a:pt x="4711" y="1450"/>
                </a:cubicBezTo>
                <a:cubicBezTo>
                  <a:pt x="4240" y="1123"/>
                  <a:pt x="3552" y="1232"/>
                  <a:pt x="3008" y="1486"/>
                </a:cubicBezTo>
                <a:cubicBezTo>
                  <a:pt x="2718" y="1631"/>
                  <a:pt x="2392" y="1848"/>
                  <a:pt x="2138" y="2138"/>
                </a:cubicBezTo>
                <a:cubicBezTo>
                  <a:pt x="1848" y="2392"/>
                  <a:pt x="1631" y="2718"/>
                  <a:pt x="1486" y="3044"/>
                </a:cubicBezTo>
                <a:cubicBezTo>
                  <a:pt x="1232" y="3552"/>
                  <a:pt x="1123" y="4240"/>
                  <a:pt x="1450" y="4711"/>
                </a:cubicBezTo>
                <a:cubicBezTo>
                  <a:pt x="1812" y="5183"/>
                  <a:pt x="2464" y="5219"/>
                  <a:pt x="3008" y="5146"/>
                </a:cubicBezTo>
                <a:cubicBezTo>
                  <a:pt x="3262" y="5074"/>
                  <a:pt x="3552" y="5110"/>
                  <a:pt x="3769" y="5146"/>
                </a:cubicBezTo>
                <a:cubicBezTo>
                  <a:pt x="4458" y="5328"/>
                  <a:pt x="4675" y="6125"/>
                  <a:pt x="4204" y="6632"/>
                </a:cubicBezTo>
                <a:cubicBezTo>
                  <a:pt x="0" y="10800"/>
                  <a:pt x="0" y="10800"/>
                  <a:pt x="0" y="10800"/>
                </a:cubicBezTo>
                <a:cubicBezTo>
                  <a:pt x="3914" y="14714"/>
                  <a:pt x="3914" y="14714"/>
                  <a:pt x="3914" y="14714"/>
                </a:cubicBezTo>
                <a:cubicBezTo>
                  <a:pt x="4132" y="14932"/>
                  <a:pt x="4494" y="14750"/>
                  <a:pt x="4458" y="14424"/>
                </a:cubicBezTo>
                <a:cubicBezTo>
                  <a:pt x="4458" y="14424"/>
                  <a:pt x="4458" y="14424"/>
                  <a:pt x="4421" y="14424"/>
                </a:cubicBezTo>
                <a:cubicBezTo>
                  <a:pt x="4277" y="13446"/>
                  <a:pt x="4530" y="12612"/>
                  <a:pt x="5146" y="12177"/>
                </a:cubicBezTo>
                <a:cubicBezTo>
                  <a:pt x="5799" y="11742"/>
                  <a:pt x="6705" y="11706"/>
                  <a:pt x="7574" y="12141"/>
                </a:cubicBezTo>
                <a:cubicBezTo>
                  <a:pt x="7973" y="12322"/>
                  <a:pt x="8336" y="12612"/>
                  <a:pt x="8662" y="12902"/>
                </a:cubicBezTo>
                <a:cubicBezTo>
                  <a:pt x="9024" y="13264"/>
                  <a:pt x="9278" y="13627"/>
                  <a:pt x="9459" y="14026"/>
                </a:cubicBezTo>
                <a:cubicBezTo>
                  <a:pt x="9894" y="14895"/>
                  <a:pt x="9858" y="15801"/>
                  <a:pt x="9423" y="16454"/>
                </a:cubicBezTo>
                <a:cubicBezTo>
                  <a:pt x="8988" y="17070"/>
                  <a:pt x="8154" y="17323"/>
                  <a:pt x="7176" y="17179"/>
                </a:cubicBezTo>
                <a:cubicBezTo>
                  <a:pt x="7176" y="17179"/>
                  <a:pt x="7176" y="17179"/>
                  <a:pt x="7176" y="17179"/>
                </a:cubicBezTo>
                <a:cubicBezTo>
                  <a:pt x="6886" y="17106"/>
                  <a:pt x="6668" y="17468"/>
                  <a:pt x="6886" y="17686"/>
                </a:cubicBezTo>
                <a:cubicBezTo>
                  <a:pt x="10800" y="21600"/>
                  <a:pt x="10800" y="21600"/>
                  <a:pt x="10800" y="21600"/>
                </a:cubicBezTo>
                <a:cubicBezTo>
                  <a:pt x="15004" y="17396"/>
                  <a:pt x="15004" y="17396"/>
                  <a:pt x="15004" y="17396"/>
                </a:cubicBezTo>
                <a:cubicBezTo>
                  <a:pt x="15475" y="16925"/>
                  <a:pt x="16309" y="17142"/>
                  <a:pt x="16454" y="17831"/>
                </a:cubicBezTo>
                <a:cubicBezTo>
                  <a:pt x="16490" y="18048"/>
                  <a:pt x="16526" y="18338"/>
                  <a:pt x="16454" y="18592"/>
                </a:cubicBezTo>
                <a:cubicBezTo>
                  <a:pt x="16381" y="19136"/>
                  <a:pt x="16417" y="19824"/>
                  <a:pt x="16889" y="20150"/>
                </a:cubicBezTo>
                <a:cubicBezTo>
                  <a:pt x="17360" y="20513"/>
                  <a:pt x="18048" y="20368"/>
                  <a:pt x="18592" y="20114"/>
                </a:cubicBezTo>
                <a:cubicBezTo>
                  <a:pt x="18882" y="19969"/>
                  <a:pt x="19208" y="19752"/>
                  <a:pt x="19462" y="19498"/>
                </a:cubicBezTo>
                <a:cubicBezTo>
                  <a:pt x="19752" y="19208"/>
                  <a:pt x="19969" y="18882"/>
                  <a:pt x="20114" y="18592"/>
                </a:cubicBezTo>
                <a:close/>
              </a:path>
            </a:pathLst>
          </a:custGeom>
          <a:solidFill>
            <a:srgbClr val="B8A8DA"/>
          </a:solidFill>
          <a:ln w="12700" cap="flat">
            <a:noFill/>
            <a:miter lim="400000"/>
          </a:ln>
          <a:effectLst/>
        </p:spPr>
        <p:txBody>
          <a:bodyPr wrap="square" lIns="45719" tIns="45719" rIns="45719" bIns="45719" numCol="1" anchor="t">
            <a:noAutofit/>
          </a:bodyPr>
          <a:lstStyle/>
          <a:p>
            <a:pPr>
              <a:defRPr sz="1800">
                <a:solidFill>
                  <a:srgbClr val="FFFFFF"/>
                </a:solidFill>
                <a:latin typeface="+mn-lt"/>
                <a:ea typeface="+mn-ea"/>
                <a:cs typeface="+mn-cs"/>
                <a:sym typeface="Helvetica"/>
              </a:defRPr>
            </a:pPr>
            <a:endParaRPr dirty="0"/>
          </a:p>
        </p:txBody>
      </p:sp>
      <p:sp>
        <p:nvSpPr>
          <p:cNvPr id="16" name="TextBox 15">
            <a:extLst>
              <a:ext uri="{FF2B5EF4-FFF2-40B4-BE49-F238E27FC236}">
                <a16:creationId xmlns:a16="http://schemas.microsoft.com/office/drawing/2014/main" id="{5A23AA0A-0791-809D-F7B5-A945B771CEA1}"/>
              </a:ext>
            </a:extLst>
          </p:cNvPr>
          <p:cNvSpPr txBox="1"/>
          <p:nvPr/>
        </p:nvSpPr>
        <p:spPr>
          <a:xfrm>
            <a:off x="1720649" y="3619500"/>
            <a:ext cx="6929628" cy="2922147"/>
          </a:xfrm>
          <a:prstGeom prst="rect">
            <a:avLst/>
          </a:prstGeom>
          <a:noFill/>
        </p:spPr>
        <p:txBody>
          <a:bodyPr wrap="square">
            <a:spAutoFit/>
          </a:bodyPr>
          <a:lstStyle/>
          <a:p>
            <a:pPr>
              <a:lnSpc>
                <a:spcPts val="4480"/>
              </a:lnSpc>
            </a:pPr>
            <a:r>
              <a:rPr lang="en-US" sz="2800" u="sng" dirty="0">
                <a:solidFill>
                  <a:srgbClr val="404040"/>
                </a:solidFill>
                <a:latin typeface="Montserrat" pitchFamily="2" charset="77"/>
              </a:rPr>
              <a:t>Data Collector:</a:t>
            </a:r>
          </a:p>
          <a:p>
            <a:pPr>
              <a:lnSpc>
                <a:spcPts val="4480"/>
              </a:lnSpc>
            </a:pPr>
            <a:r>
              <a:rPr lang="en-US" sz="2400" dirty="0">
                <a:solidFill>
                  <a:srgbClr val="404040"/>
                </a:solidFill>
                <a:latin typeface="Montserrat" pitchFamily="2" charset="77"/>
              </a:rPr>
              <a:t>Produces or gives access to the data. Often has domain knowledge on the data, i.e. doctors working at the hospital</a:t>
            </a:r>
          </a:p>
          <a:p>
            <a:pPr>
              <a:lnSpc>
                <a:spcPts val="4480"/>
              </a:lnSpc>
            </a:pPr>
            <a:endParaRPr lang="en-US" sz="2800" dirty="0">
              <a:solidFill>
                <a:srgbClr val="404040"/>
              </a:solidFill>
              <a:latin typeface="Montserrat" pitchFamily="2" charset="77"/>
            </a:endParaRPr>
          </a:p>
        </p:txBody>
      </p:sp>
      <p:sp>
        <p:nvSpPr>
          <p:cNvPr id="18" name="TextBox 17">
            <a:extLst>
              <a:ext uri="{FF2B5EF4-FFF2-40B4-BE49-F238E27FC236}">
                <a16:creationId xmlns:a16="http://schemas.microsoft.com/office/drawing/2014/main" id="{C419A52F-078A-E08D-CDB5-09432C0E0604}"/>
              </a:ext>
            </a:extLst>
          </p:cNvPr>
          <p:cNvSpPr txBox="1"/>
          <p:nvPr/>
        </p:nvSpPr>
        <p:spPr>
          <a:xfrm>
            <a:off x="1720649" y="7124700"/>
            <a:ext cx="5200421" cy="1755289"/>
          </a:xfrm>
          <a:prstGeom prst="rect">
            <a:avLst/>
          </a:prstGeom>
          <a:noFill/>
        </p:spPr>
        <p:txBody>
          <a:bodyPr wrap="square">
            <a:spAutoFit/>
          </a:bodyPr>
          <a:lstStyle/>
          <a:p>
            <a:pPr>
              <a:lnSpc>
                <a:spcPts val="4480"/>
              </a:lnSpc>
            </a:pPr>
            <a:r>
              <a:rPr lang="en-US" sz="2800" u="sng" dirty="0">
                <a:solidFill>
                  <a:srgbClr val="404040"/>
                </a:solidFill>
                <a:latin typeface="Montserrat" pitchFamily="2" charset="77"/>
              </a:rPr>
              <a:t>Principal Investigator:</a:t>
            </a:r>
          </a:p>
          <a:p>
            <a:pPr>
              <a:lnSpc>
                <a:spcPts val="4480"/>
              </a:lnSpc>
            </a:pPr>
            <a:r>
              <a:rPr lang="en-US" sz="2400" dirty="0">
                <a:solidFill>
                  <a:srgbClr val="404040"/>
                </a:solidFill>
                <a:latin typeface="Montserrat" pitchFamily="2" charset="77"/>
              </a:rPr>
              <a:t>Introduces the research question</a:t>
            </a:r>
          </a:p>
        </p:txBody>
      </p:sp>
      <p:sp>
        <p:nvSpPr>
          <p:cNvPr id="20" name="TextBox 19">
            <a:extLst>
              <a:ext uri="{FF2B5EF4-FFF2-40B4-BE49-F238E27FC236}">
                <a16:creationId xmlns:a16="http://schemas.microsoft.com/office/drawing/2014/main" id="{CB1FAE1A-A361-774F-5198-9BF9686E5E8B}"/>
              </a:ext>
            </a:extLst>
          </p:cNvPr>
          <p:cNvSpPr txBox="1"/>
          <p:nvPr/>
        </p:nvSpPr>
        <p:spPr>
          <a:xfrm>
            <a:off x="13038935" y="4792330"/>
            <a:ext cx="5172865" cy="2332370"/>
          </a:xfrm>
          <a:prstGeom prst="rect">
            <a:avLst/>
          </a:prstGeom>
          <a:noFill/>
        </p:spPr>
        <p:txBody>
          <a:bodyPr wrap="square">
            <a:spAutoFit/>
          </a:bodyPr>
          <a:lstStyle/>
          <a:p>
            <a:pPr>
              <a:lnSpc>
                <a:spcPts val="4480"/>
              </a:lnSpc>
            </a:pPr>
            <a:r>
              <a:rPr lang="en-US" sz="2800" u="sng" dirty="0">
                <a:solidFill>
                  <a:srgbClr val="404040"/>
                </a:solidFill>
                <a:latin typeface="Montserrat" pitchFamily="2" charset="77"/>
              </a:rPr>
              <a:t>Statistician/Mathematician:</a:t>
            </a:r>
          </a:p>
          <a:p>
            <a:pPr>
              <a:lnSpc>
                <a:spcPts val="4480"/>
              </a:lnSpc>
            </a:pPr>
            <a:r>
              <a:rPr lang="en-US" sz="2400" dirty="0">
                <a:solidFill>
                  <a:srgbClr val="404040"/>
                </a:solidFill>
                <a:latin typeface="Montserrat" pitchFamily="2" charset="77"/>
              </a:rPr>
              <a:t>Selects the appropriate tests and/or models</a:t>
            </a:r>
          </a:p>
          <a:p>
            <a:pPr>
              <a:lnSpc>
                <a:spcPts val="4480"/>
              </a:lnSpc>
            </a:pPr>
            <a:r>
              <a:rPr lang="en-US" sz="2400" dirty="0">
                <a:solidFill>
                  <a:srgbClr val="404040"/>
                </a:solidFill>
                <a:latin typeface="Montserrat" pitchFamily="2" charset="77"/>
              </a:rPr>
              <a:t>May do the data analysis</a:t>
            </a:r>
          </a:p>
        </p:txBody>
      </p:sp>
      <p:sp>
        <p:nvSpPr>
          <p:cNvPr id="21" name="Freeform 8">
            <a:extLst>
              <a:ext uri="{FF2B5EF4-FFF2-40B4-BE49-F238E27FC236}">
                <a16:creationId xmlns:a16="http://schemas.microsoft.com/office/drawing/2014/main" id="{F40FB6E9-5817-E62E-1A9D-3D51957B1619}"/>
              </a:ext>
            </a:extLst>
          </p:cNvPr>
          <p:cNvSpPr/>
          <p:nvPr/>
        </p:nvSpPr>
        <p:spPr>
          <a:xfrm rot="18900000">
            <a:off x="9142070" y="3454250"/>
            <a:ext cx="3678542" cy="3579962"/>
          </a:xfrm>
          <a:custGeom>
            <a:avLst/>
            <a:gdLst/>
            <a:ahLst/>
            <a:cxnLst>
              <a:cxn ang="0">
                <a:pos x="wd2" y="hd2"/>
              </a:cxn>
              <a:cxn ang="5400000">
                <a:pos x="wd2" y="hd2"/>
              </a:cxn>
              <a:cxn ang="10800000">
                <a:pos x="wd2" y="hd2"/>
              </a:cxn>
              <a:cxn ang="16200000">
                <a:pos x="wd2" y="hd2"/>
              </a:cxn>
            </a:cxnLst>
            <a:rect l="0" t="0" r="r" b="b"/>
            <a:pathLst>
              <a:path w="21600" h="21600" extrusionOk="0">
                <a:moveTo>
                  <a:pt x="3008" y="20114"/>
                </a:moveTo>
                <a:cubicBezTo>
                  <a:pt x="3515" y="20368"/>
                  <a:pt x="4204" y="20477"/>
                  <a:pt x="4711" y="20150"/>
                </a:cubicBezTo>
                <a:cubicBezTo>
                  <a:pt x="5183" y="19788"/>
                  <a:pt x="5219" y="19136"/>
                  <a:pt x="5146" y="18592"/>
                </a:cubicBezTo>
                <a:cubicBezTo>
                  <a:pt x="5074" y="18338"/>
                  <a:pt x="5110" y="18048"/>
                  <a:pt x="5146" y="17831"/>
                </a:cubicBezTo>
                <a:cubicBezTo>
                  <a:pt x="5291" y="17142"/>
                  <a:pt x="6125" y="16925"/>
                  <a:pt x="6596" y="17396"/>
                </a:cubicBezTo>
                <a:cubicBezTo>
                  <a:pt x="10800" y="21600"/>
                  <a:pt x="10800" y="21600"/>
                  <a:pt x="10800" y="21600"/>
                </a:cubicBezTo>
                <a:cubicBezTo>
                  <a:pt x="14714" y="17686"/>
                  <a:pt x="14714" y="17686"/>
                  <a:pt x="14714" y="17686"/>
                </a:cubicBezTo>
                <a:cubicBezTo>
                  <a:pt x="14895" y="17468"/>
                  <a:pt x="14714" y="17106"/>
                  <a:pt x="14424" y="17142"/>
                </a:cubicBezTo>
                <a:cubicBezTo>
                  <a:pt x="14424" y="17142"/>
                  <a:pt x="14424" y="17179"/>
                  <a:pt x="14424" y="17179"/>
                </a:cubicBezTo>
                <a:cubicBezTo>
                  <a:pt x="13446" y="17323"/>
                  <a:pt x="12612" y="17070"/>
                  <a:pt x="12177" y="16454"/>
                </a:cubicBezTo>
                <a:cubicBezTo>
                  <a:pt x="11706" y="15801"/>
                  <a:pt x="11706" y="14895"/>
                  <a:pt x="12141" y="14026"/>
                </a:cubicBezTo>
                <a:cubicBezTo>
                  <a:pt x="12322" y="13627"/>
                  <a:pt x="12576" y="13264"/>
                  <a:pt x="12902" y="12938"/>
                </a:cubicBezTo>
                <a:cubicBezTo>
                  <a:pt x="13264" y="12576"/>
                  <a:pt x="13627" y="12322"/>
                  <a:pt x="14026" y="12141"/>
                </a:cubicBezTo>
                <a:cubicBezTo>
                  <a:pt x="14895" y="11706"/>
                  <a:pt x="15801" y="11742"/>
                  <a:pt x="16454" y="12177"/>
                </a:cubicBezTo>
                <a:cubicBezTo>
                  <a:pt x="17070" y="12612"/>
                  <a:pt x="17323" y="13446"/>
                  <a:pt x="17142" y="14424"/>
                </a:cubicBezTo>
                <a:cubicBezTo>
                  <a:pt x="17142" y="14424"/>
                  <a:pt x="17142" y="14424"/>
                  <a:pt x="17142" y="14424"/>
                </a:cubicBezTo>
                <a:cubicBezTo>
                  <a:pt x="17106" y="14714"/>
                  <a:pt x="17468" y="14932"/>
                  <a:pt x="17686" y="14714"/>
                </a:cubicBezTo>
                <a:cubicBezTo>
                  <a:pt x="21600" y="10800"/>
                  <a:pt x="21600" y="10800"/>
                  <a:pt x="21600" y="10800"/>
                </a:cubicBezTo>
                <a:cubicBezTo>
                  <a:pt x="17396" y="6596"/>
                  <a:pt x="17396" y="6596"/>
                  <a:pt x="17396" y="6596"/>
                </a:cubicBezTo>
                <a:cubicBezTo>
                  <a:pt x="16925" y="6125"/>
                  <a:pt x="17142" y="5291"/>
                  <a:pt x="17795" y="5146"/>
                </a:cubicBezTo>
                <a:cubicBezTo>
                  <a:pt x="18048" y="5110"/>
                  <a:pt x="18338" y="5074"/>
                  <a:pt x="18592" y="5146"/>
                </a:cubicBezTo>
                <a:cubicBezTo>
                  <a:pt x="19136" y="5219"/>
                  <a:pt x="19788" y="5183"/>
                  <a:pt x="20150" y="4711"/>
                </a:cubicBezTo>
                <a:cubicBezTo>
                  <a:pt x="20477" y="4240"/>
                  <a:pt x="20368" y="3552"/>
                  <a:pt x="20114" y="3008"/>
                </a:cubicBezTo>
                <a:cubicBezTo>
                  <a:pt x="19969" y="2718"/>
                  <a:pt x="19752" y="2392"/>
                  <a:pt x="19462" y="2138"/>
                </a:cubicBezTo>
                <a:cubicBezTo>
                  <a:pt x="19208" y="1848"/>
                  <a:pt x="18882" y="1631"/>
                  <a:pt x="18556" y="1486"/>
                </a:cubicBezTo>
                <a:cubicBezTo>
                  <a:pt x="18048" y="1232"/>
                  <a:pt x="17360" y="1123"/>
                  <a:pt x="16889" y="1450"/>
                </a:cubicBezTo>
                <a:cubicBezTo>
                  <a:pt x="16417" y="1812"/>
                  <a:pt x="16381" y="2464"/>
                  <a:pt x="16454" y="3008"/>
                </a:cubicBezTo>
                <a:cubicBezTo>
                  <a:pt x="16526" y="3262"/>
                  <a:pt x="16490" y="3552"/>
                  <a:pt x="16454" y="3769"/>
                </a:cubicBezTo>
                <a:cubicBezTo>
                  <a:pt x="16272" y="4458"/>
                  <a:pt x="15475" y="4675"/>
                  <a:pt x="14968" y="4204"/>
                </a:cubicBezTo>
                <a:cubicBezTo>
                  <a:pt x="10800" y="0"/>
                  <a:pt x="10800" y="0"/>
                  <a:pt x="10800" y="0"/>
                </a:cubicBezTo>
                <a:cubicBezTo>
                  <a:pt x="6886" y="3914"/>
                  <a:pt x="6886" y="3914"/>
                  <a:pt x="6886" y="3914"/>
                </a:cubicBezTo>
                <a:cubicBezTo>
                  <a:pt x="6668" y="4132"/>
                  <a:pt x="6850" y="4494"/>
                  <a:pt x="7176" y="4458"/>
                </a:cubicBezTo>
                <a:cubicBezTo>
                  <a:pt x="7176" y="4458"/>
                  <a:pt x="7176" y="4458"/>
                  <a:pt x="7176" y="4421"/>
                </a:cubicBezTo>
                <a:cubicBezTo>
                  <a:pt x="8154" y="4277"/>
                  <a:pt x="8988" y="4530"/>
                  <a:pt x="9423" y="5146"/>
                </a:cubicBezTo>
                <a:cubicBezTo>
                  <a:pt x="9858" y="5799"/>
                  <a:pt x="9894" y="6705"/>
                  <a:pt x="9459" y="7574"/>
                </a:cubicBezTo>
                <a:cubicBezTo>
                  <a:pt x="9278" y="7973"/>
                  <a:pt x="8988" y="8336"/>
                  <a:pt x="8698" y="8662"/>
                </a:cubicBezTo>
                <a:cubicBezTo>
                  <a:pt x="8336" y="9024"/>
                  <a:pt x="7973" y="9278"/>
                  <a:pt x="7574" y="9459"/>
                </a:cubicBezTo>
                <a:cubicBezTo>
                  <a:pt x="6705" y="9894"/>
                  <a:pt x="5799" y="9858"/>
                  <a:pt x="5146" y="9423"/>
                </a:cubicBezTo>
                <a:cubicBezTo>
                  <a:pt x="4530" y="8988"/>
                  <a:pt x="4277" y="8154"/>
                  <a:pt x="4421" y="7176"/>
                </a:cubicBezTo>
                <a:cubicBezTo>
                  <a:pt x="4421" y="7176"/>
                  <a:pt x="4421" y="7176"/>
                  <a:pt x="4421" y="7176"/>
                </a:cubicBezTo>
                <a:cubicBezTo>
                  <a:pt x="4494" y="6886"/>
                  <a:pt x="4132" y="6668"/>
                  <a:pt x="3914" y="6886"/>
                </a:cubicBezTo>
                <a:cubicBezTo>
                  <a:pt x="0" y="10800"/>
                  <a:pt x="0" y="10800"/>
                  <a:pt x="0" y="10800"/>
                </a:cubicBezTo>
                <a:cubicBezTo>
                  <a:pt x="4204" y="15004"/>
                  <a:pt x="4204" y="15004"/>
                  <a:pt x="4204" y="15004"/>
                </a:cubicBezTo>
                <a:cubicBezTo>
                  <a:pt x="4675" y="15475"/>
                  <a:pt x="4458" y="16309"/>
                  <a:pt x="3769" y="16454"/>
                </a:cubicBezTo>
                <a:cubicBezTo>
                  <a:pt x="3552" y="16490"/>
                  <a:pt x="3262" y="16526"/>
                  <a:pt x="3008" y="16454"/>
                </a:cubicBezTo>
                <a:cubicBezTo>
                  <a:pt x="2464" y="16381"/>
                  <a:pt x="1776" y="16417"/>
                  <a:pt x="1450" y="16889"/>
                </a:cubicBezTo>
                <a:cubicBezTo>
                  <a:pt x="1087" y="17360"/>
                  <a:pt x="1232" y="18048"/>
                  <a:pt x="1486" y="18592"/>
                </a:cubicBezTo>
                <a:cubicBezTo>
                  <a:pt x="1631" y="18882"/>
                  <a:pt x="1848" y="19208"/>
                  <a:pt x="2102" y="19462"/>
                </a:cubicBezTo>
                <a:cubicBezTo>
                  <a:pt x="2392" y="19752"/>
                  <a:pt x="2718" y="19969"/>
                  <a:pt x="3008" y="20114"/>
                </a:cubicBezTo>
                <a:close/>
              </a:path>
            </a:pathLst>
          </a:custGeom>
          <a:solidFill>
            <a:srgbClr val="9AB5B2"/>
          </a:solidFill>
          <a:ln w="12700" cap="flat">
            <a:noFill/>
            <a:miter lim="400000"/>
          </a:ln>
          <a:effectLst/>
        </p:spPr>
        <p:txBody>
          <a:bodyPr wrap="square" lIns="45719" tIns="45719" rIns="45719" bIns="45719" numCol="1" anchor="t">
            <a:noAutofit/>
          </a:bodyPr>
          <a:lstStyle/>
          <a:p>
            <a:pPr>
              <a:defRPr sz="1800">
                <a:solidFill>
                  <a:srgbClr val="FFFFFF"/>
                </a:solidFill>
                <a:latin typeface="+mn-lt"/>
                <a:ea typeface="+mn-ea"/>
                <a:cs typeface="+mn-cs"/>
                <a:sym typeface="Helvetica"/>
              </a:defRPr>
            </a:pPr>
            <a:endParaRPr/>
          </a:p>
        </p:txBody>
      </p:sp>
      <p:pic>
        <p:nvPicPr>
          <p:cNvPr id="3" name="Picture 2" descr="A blue and black logo&#10;&#10;Description automatically generated">
            <a:extLst>
              <a:ext uri="{FF2B5EF4-FFF2-40B4-BE49-F238E27FC236}">
                <a16:creationId xmlns:a16="http://schemas.microsoft.com/office/drawing/2014/main" id="{19342CFE-C03B-C333-3A5C-4D4ED7F39DAC}"/>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extLst>
      <p:ext uri="{BB962C8B-B14F-4D97-AF65-F5344CB8AC3E}">
        <p14:creationId xmlns:p14="http://schemas.microsoft.com/office/powerpoint/2010/main" val="5500492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7"/>
          <p:cNvSpPr txBox="1"/>
          <p:nvPr/>
        </p:nvSpPr>
        <p:spPr>
          <a:xfrm>
            <a:off x="11068085" y="3054621"/>
            <a:ext cx="7250950" cy="2240037"/>
          </a:xfrm>
          <a:prstGeom prst="rect">
            <a:avLst/>
          </a:prstGeom>
        </p:spPr>
        <p:txBody>
          <a:bodyPr wrap="square" lIns="0" tIns="0" rIns="0" bIns="0" rtlCol="0" anchor="t">
            <a:spAutoFit/>
          </a:bodyPr>
          <a:lstStyle/>
          <a:p>
            <a:pPr>
              <a:lnSpc>
                <a:spcPts val="4480"/>
              </a:lnSpc>
            </a:pPr>
            <a:r>
              <a:rPr lang="en-US" sz="2800" i="1" u="sng" dirty="0" err="1">
                <a:solidFill>
                  <a:schemeClr val="tx1">
                    <a:lumMod val="50000"/>
                    <a:lumOff val="50000"/>
                  </a:schemeClr>
                </a:solidFill>
                <a:latin typeface="Montserrat" pitchFamily="2" charset="77"/>
              </a:rPr>
              <a:t>Visualisations</a:t>
            </a:r>
            <a:r>
              <a:rPr lang="en-US" sz="2800" i="1" u="sng" dirty="0">
                <a:solidFill>
                  <a:schemeClr val="tx1">
                    <a:lumMod val="50000"/>
                    <a:lumOff val="50000"/>
                  </a:schemeClr>
                </a:solidFill>
                <a:latin typeface="Montserrat" pitchFamily="2" charset="77"/>
              </a:rPr>
              <a:t> expert:</a:t>
            </a:r>
          </a:p>
          <a:p>
            <a:pPr>
              <a:lnSpc>
                <a:spcPts val="4480"/>
              </a:lnSpc>
            </a:pPr>
            <a:r>
              <a:rPr lang="en-US" sz="2400" i="1" dirty="0">
                <a:solidFill>
                  <a:schemeClr val="tx1">
                    <a:lumMod val="50000"/>
                    <a:lumOff val="50000"/>
                  </a:schemeClr>
                </a:solidFill>
                <a:latin typeface="Montserrat" pitchFamily="2" charset="77"/>
              </a:rPr>
              <a:t>Makes the plots to illustrate results</a:t>
            </a:r>
          </a:p>
          <a:p>
            <a:pPr>
              <a:lnSpc>
                <a:spcPts val="4480"/>
              </a:lnSpc>
            </a:pPr>
            <a:r>
              <a:rPr lang="en-US" sz="2400" i="1" dirty="0">
                <a:solidFill>
                  <a:schemeClr val="tx1">
                    <a:lumMod val="50000"/>
                    <a:lumOff val="50000"/>
                  </a:schemeClr>
                </a:solidFill>
                <a:latin typeface="Montserrat" pitchFamily="2" charset="77"/>
              </a:rPr>
              <a:t>Selects proper type of plot</a:t>
            </a:r>
          </a:p>
          <a:p>
            <a:pPr>
              <a:lnSpc>
                <a:spcPts val="4480"/>
              </a:lnSpc>
            </a:pPr>
            <a:r>
              <a:rPr lang="en-US" sz="2400" i="1" dirty="0">
                <a:solidFill>
                  <a:schemeClr val="tx1">
                    <a:lumMod val="50000"/>
                    <a:lumOff val="50000"/>
                  </a:schemeClr>
                </a:solidFill>
                <a:latin typeface="Montserrat" pitchFamily="2" charset="77"/>
              </a:rPr>
              <a:t>Focus on interpretability and accessibility</a:t>
            </a:r>
          </a:p>
        </p:txBody>
      </p:sp>
      <p:sp>
        <p:nvSpPr>
          <p:cNvPr id="8" name="Freeform 8">
            <a:extLst>
              <a:ext uri="{FF2B5EF4-FFF2-40B4-BE49-F238E27FC236}">
                <a16:creationId xmlns:a16="http://schemas.microsoft.com/office/drawing/2014/main" id="{E419E940-7CF8-4E5C-A0C3-7021A7F94DB5}"/>
              </a:ext>
            </a:extLst>
          </p:cNvPr>
          <p:cNvSpPr/>
          <p:nvPr/>
        </p:nvSpPr>
        <p:spPr>
          <a:xfrm rot="18900000">
            <a:off x="7527329" y="5995988"/>
            <a:ext cx="3678542" cy="3579962"/>
          </a:xfrm>
          <a:custGeom>
            <a:avLst/>
            <a:gdLst/>
            <a:ahLst/>
            <a:cxnLst>
              <a:cxn ang="0">
                <a:pos x="wd2" y="hd2"/>
              </a:cxn>
              <a:cxn ang="5400000">
                <a:pos x="wd2" y="hd2"/>
              </a:cxn>
              <a:cxn ang="10800000">
                <a:pos x="wd2" y="hd2"/>
              </a:cxn>
              <a:cxn ang="16200000">
                <a:pos x="wd2" y="hd2"/>
              </a:cxn>
            </a:cxnLst>
            <a:rect l="0" t="0" r="r" b="b"/>
            <a:pathLst>
              <a:path w="21600" h="21600" extrusionOk="0">
                <a:moveTo>
                  <a:pt x="3008" y="20114"/>
                </a:moveTo>
                <a:cubicBezTo>
                  <a:pt x="3515" y="20368"/>
                  <a:pt x="4204" y="20477"/>
                  <a:pt x="4711" y="20150"/>
                </a:cubicBezTo>
                <a:cubicBezTo>
                  <a:pt x="5183" y="19788"/>
                  <a:pt x="5219" y="19136"/>
                  <a:pt x="5146" y="18592"/>
                </a:cubicBezTo>
                <a:cubicBezTo>
                  <a:pt x="5074" y="18338"/>
                  <a:pt x="5110" y="18048"/>
                  <a:pt x="5146" y="17831"/>
                </a:cubicBezTo>
                <a:cubicBezTo>
                  <a:pt x="5291" y="17142"/>
                  <a:pt x="6125" y="16925"/>
                  <a:pt x="6596" y="17396"/>
                </a:cubicBezTo>
                <a:cubicBezTo>
                  <a:pt x="10800" y="21600"/>
                  <a:pt x="10800" y="21600"/>
                  <a:pt x="10800" y="21600"/>
                </a:cubicBezTo>
                <a:cubicBezTo>
                  <a:pt x="14714" y="17686"/>
                  <a:pt x="14714" y="17686"/>
                  <a:pt x="14714" y="17686"/>
                </a:cubicBezTo>
                <a:cubicBezTo>
                  <a:pt x="14895" y="17468"/>
                  <a:pt x="14714" y="17106"/>
                  <a:pt x="14424" y="17142"/>
                </a:cubicBezTo>
                <a:cubicBezTo>
                  <a:pt x="14424" y="17142"/>
                  <a:pt x="14424" y="17179"/>
                  <a:pt x="14424" y="17179"/>
                </a:cubicBezTo>
                <a:cubicBezTo>
                  <a:pt x="13446" y="17323"/>
                  <a:pt x="12612" y="17070"/>
                  <a:pt x="12177" y="16454"/>
                </a:cubicBezTo>
                <a:cubicBezTo>
                  <a:pt x="11706" y="15801"/>
                  <a:pt x="11706" y="14895"/>
                  <a:pt x="12141" y="14026"/>
                </a:cubicBezTo>
                <a:cubicBezTo>
                  <a:pt x="12322" y="13627"/>
                  <a:pt x="12576" y="13264"/>
                  <a:pt x="12902" y="12938"/>
                </a:cubicBezTo>
                <a:cubicBezTo>
                  <a:pt x="13264" y="12576"/>
                  <a:pt x="13627" y="12322"/>
                  <a:pt x="14026" y="12141"/>
                </a:cubicBezTo>
                <a:cubicBezTo>
                  <a:pt x="14895" y="11706"/>
                  <a:pt x="15801" y="11742"/>
                  <a:pt x="16454" y="12177"/>
                </a:cubicBezTo>
                <a:cubicBezTo>
                  <a:pt x="17070" y="12612"/>
                  <a:pt x="17323" y="13446"/>
                  <a:pt x="17142" y="14424"/>
                </a:cubicBezTo>
                <a:cubicBezTo>
                  <a:pt x="17142" y="14424"/>
                  <a:pt x="17142" y="14424"/>
                  <a:pt x="17142" y="14424"/>
                </a:cubicBezTo>
                <a:cubicBezTo>
                  <a:pt x="17106" y="14714"/>
                  <a:pt x="17468" y="14932"/>
                  <a:pt x="17686" y="14714"/>
                </a:cubicBezTo>
                <a:cubicBezTo>
                  <a:pt x="21600" y="10800"/>
                  <a:pt x="21600" y="10800"/>
                  <a:pt x="21600" y="10800"/>
                </a:cubicBezTo>
                <a:cubicBezTo>
                  <a:pt x="17396" y="6596"/>
                  <a:pt x="17396" y="6596"/>
                  <a:pt x="17396" y="6596"/>
                </a:cubicBezTo>
                <a:cubicBezTo>
                  <a:pt x="16925" y="6125"/>
                  <a:pt x="17142" y="5291"/>
                  <a:pt x="17795" y="5146"/>
                </a:cubicBezTo>
                <a:cubicBezTo>
                  <a:pt x="18048" y="5110"/>
                  <a:pt x="18338" y="5074"/>
                  <a:pt x="18592" y="5146"/>
                </a:cubicBezTo>
                <a:cubicBezTo>
                  <a:pt x="19136" y="5219"/>
                  <a:pt x="19788" y="5183"/>
                  <a:pt x="20150" y="4711"/>
                </a:cubicBezTo>
                <a:cubicBezTo>
                  <a:pt x="20477" y="4240"/>
                  <a:pt x="20368" y="3552"/>
                  <a:pt x="20114" y="3008"/>
                </a:cubicBezTo>
                <a:cubicBezTo>
                  <a:pt x="19969" y="2718"/>
                  <a:pt x="19752" y="2392"/>
                  <a:pt x="19462" y="2138"/>
                </a:cubicBezTo>
                <a:cubicBezTo>
                  <a:pt x="19208" y="1848"/>
                  <a:pt x="18882" y="1631"/>
                  <a:pt x="18556" y="1486"/>
                </a:cubicBezTo>
                <a:cubicBezTo>
                  <a:pt x="18048" y="1232"/>
                  <a:pt x="17360" y="1123"/>
                  <a:pt x="16889" y="1450"/>
                </a:cubicBezTo>
                <a:cubicBezTo>
                  <a:pt x="16417" y="1812"/>
                  <a:pt x="16381" y="2464"/>
                  <a:pt x="16454" y="3008"/>
                </a:cubicBezTo>
                <a:cubicBezTo>
                  <a:pt x="16526" y="3262"/>
                  <a:pt x="16490" y="3552"/>
                  <a:pt x="16454" y="3769"/>
                </a:cubicBezTo>
                <a:cubicBezTo>
                  <a:pt x="16272" y="4458"/>
                  <a:pt x="15475" y="4675"/>
                  <a:pt x="14968" y="4204"/>
                </a:cubicBezTo>
                <a:cubicBezTo>
                  <a:pt x="10800" y="0"/>
                  <a:pt x="10800" y="0"/>
                  <a:pt x="10800" y="0"/>
                </a:cubicBezTo>
                <a:cubicBezTo>
                  <a:pt x="6886" y="3914"/>
                  <a:pt x="6886" y="3914"/>
                  <a:pt x="6886" y="3914"/>
                </a:cubicBezTo>
                <a:cubicBezTo>
                  <a:pt x="6668" y="4132"/>
                  <a:pt x="6850" y="4494"/>
                  <a:pt x="7176" y="4458"/>
                </a:cubicBezTo>
                <a:cubicBezTo>
                  <a:pt x="7176" y="4458"/>
                  <a:pt x="7176" y="4458"/>
                  <a:pt x="7176" y="4421"/>
                </a:cubicBezTo>
                <a:cubicBezTo>
                  <a:pt x="8154" y="4277"/>
                  <a:pt x="8988" y="4530"/>
                  <a:pt x="9423" y="5146"/>
                </a:cubicBezTo>
                <a:cubicBezTo>
                  <a:pt x="9858" y="5799"/>
                  <a:pt x="9894" y="6705"/>
                  <a:pt x="9459" y="7574"/>
                </a:cubicBezTo>
                <a:cubicBezTo>
                  <a:pt x="9278" y="7973"/>
                  <a:pt x="8988" y="8336"/>
                  <a:pt x="8698" y="8662"/>
                </a:cubicBezTo>
                <a:cubicBezTo>
                  <a:pt x="8336" y="9024"/>
                  <a:pt x="7973" y="9278"/>
                  <a:pt x="7574" y="9459"/>
                </a:cubicBezTo>
                <a:cubicBezTo>
                  <a:pt x="6705" y="9894"/>
                  <a:pt x="5799" y="9858"/>
                  <a:pt x="5146" y="9423"/>
                </a:cubicBezTo>
                <a:cubicBezTo>
                  <a:pt x="4530" y="8988"/>
                  <a:pt x="4277" y="8154"/>
                  <a:pt x="4421" y="7176"/>
                </a:cubicBezTo>
                <a:cubicBezTo>
                  <a:pt x="4421" y="7176"/>
                  <a:pt x="4421" y="7176"/>
                  <a:pt x="4421" y="7176"/>
                </a:cubicBezTo>
                <a:cubicBezTo>
                  <a:pt x="4494" y="6886"/>
                  <a:pt x="4132" y="6668"/>
                  <a:pt x="3914" y="6886"/>
                </a:cubicBezTo>
                <a:cubicBezTo>
                  <a:pt x="0" y="10800"/>
                  <a:pt x="0" y="10800"/>
                  <a:pt x="0" y="10800"/>
                </a:cubicBezTo>
                <a:cubicBezTo>
                  <a:pt x="4204" y="15004"/>
                  <a:pt x="4204" y="15004"/>
                  <a:pt x="4204" y="15004"/>
                </a:cubicBezTo>
                <a:cubicBezTo>
                  <a:pt x="4675" y="15475"/>
                  <a:pt x="4458" y="16309"/>
                  <a:pt x="3769" y="16454"/>
                </a:cubicBezTo>
                <a:cubicBezTo>
                  <a:pt x="3552" y="16490"/>
                  <a:pt x="3262" y="16526"/>
                  <a:pt x="3008" y="16454"/>
                </a:cubicBezTo>
                <a:cubicBezTo>
                  <a:pt x="2464" y="16381"/>
                  <a:pt x="1776" y="16417"/>
                  <a:pt x="1450" y="16889"/>
                </a:cubicBezTo>
                <a:cubicBezTo>
                  <a:pt x="1087" y="17360"/>
                  <a:pt x="1232" y="18048"/>
                  <a:pt x="1486" y="18592"/>
                </a:cubicBezTo>
                <a:cubicBezTo>
                  <a:pt x="1631" y="18882"/>
                  <a:pt x="1848" y="19208"/>
                  <a:pt x="2102" y="19462"/>
                </a:cubicBezTo>
                <a:cubicBezTo>
                  <a:pt x="2392" y="19752"/>
                  <a:pt x="2718" y="19969"/>
                  <a:pt x="3008" y="20114"/>
                </a:cubicBezTo>
                <a:close/>
              </a:path>
            </a:pathLst>
          </a:custGeom>
          <a:solidFill>
            <a:schemeClr val="accent1">
              <a:lumMod val="60000"/>
              <a:lumOff val="40000"/>
            </a:schemeClr>
          </a:solidFill>
          <a:ln w="12700" cap="flat">
            <a:noFill/>
            <a:miter lim="400000"/>
          </a:ln>
          <a:effectLst/>
        </p:spPr>
        <p:txBody>
          <a:bodyPr wrap="square" lIns="45719" tIns="45719" rIns="45719" bIns="45719" numCol="1" anchor="t">
            <a:noAutofit/>
          </a:bodyPr>
          <a:lstStyle/>
          <a:p>
            <a:pPr>
              <a:defRPr sz="1800">
                <a:solidFill>
                  <a:srgbClr val="FFFFFF"/>
                </a:solidFill>
                <a:latin typeface="+mn-lt"/>
                <a:ea typeface="+mn-ea"/>
                <a:cs typeface="+mn-cs"/>
                <a:sym typeface="Helvetica"/>
              </a:defRPr>
            </a:pPr>
            <a:endParaRPr/>
          </a:p>
        </p:txBody>
      </p:sp>
      <p:sp>
        <p:nvSpPr>
          <p:cNvPr id="9" name="Freeform 9">
            <a:extLst>
              <a:ext uri="{FF2B5EF4-FFF2-40B4-BE49-F238E27FC236}">
                <a16:creationId xmlns:a16="http://schemas.microsoft.com/office/drawing/2014/main" id="{FB3A1817-B5AC-775A-4A12-1EB9B405BC22}"/>
              </a:ext>
            </a:extLst>
          </p:cNvPr>
          <p:cNvSpPr/>
          <p:nvPr/>
        </p:nvSpPr>
        <p:spPr>
          <a:xfrm rot="18900000">
            <a:off x="10197163" y="5949989"/>
            <a:ext cx="3678542" cy="3577459"/>
          </a:xfrm>
          <a:custGeom>
            <a:avLst/>
            <a:gdLst/>
            <a:ahLst/>
            <a:cxnLst>
              <a:cxn ang="0">
                <a:pos x="wd2" y="hd2"/>
              </a:cxn>
              <a:cxn ang="5400000">
                <a:pos x="wd2" y="hd2"/>
              </a:cxn>
              <a:cxn ang="10800000">
                <a:pos x="wd2" y="hd2"/>
              </a:cxn>
              <a:cxn ang="16200000">
                <a:pos x="wd2" y="hd2"/>
              </a:cxn>
            </a:cxnLst>
            <a:rect l="0" t="0" r="r" b="b"/>
            <a:pathLst>
              <a:path w="21600" h="21600" extrusionOk="0">
                <a:moveTo>
                  <a:pt x="20114" y="18592"/>
                </a:moveTo>
                <a:cubicBezTo>
                  <a:pt x="20368" y="18085"/>
                  <a:pt x="20477" y="17396"/>
                  <a:pt x="20150" y="16889"/>
                </a:cubicBezTo>
                <a:cubicBezTo>
                  <a:pt x="19788" y="16417"/>
                  <a:pt x="19136" y="16381"/>
                  <a:pt x="18592" y="16454"/>
                </a:cubicBezTo>
                <a:cubicBezTo>
                  <a:pt x="18338" y="16526"/>
                  <a:pt x="18048" y="16490"/>
                  <a:pt x="17831" y="16454"/>
                </a:cubicBezTo>
                <a:cubicBezTo>
                  <a:pt x="17142" y="16309"/>
                  <a:pt x="16925" y="15475"/>
                  <a:pt x="17396" y="15004"/>
                </a:cubicBezTo>
                <a:cubicBezTo>
                  <a:pt x="21600" y="10800"/>
                  <a:pt x="21600" y="10800"/>
                  <a:pt x="21600" y="10800"/>
                </a:cubicBezTo>
                <a:cubicBezTo>
                  <a:pt x="17686" y="6886"/>
                  <a:pt x="17686" y="6886"/>
                  <a:pt x="17686" y="6886"/>
                </a:cubicBezTo>
                <a:cubicBezTo>
                  <a:pt x="17468" y="6705"/>
                  <a:pt x="17106" y="6886"/>
                  <a:pt x="17142" y="7176"/>
                </a:cubicBezTo>
                <a:cubicBezTo>
                  <a:pt x="17142" y="7176"/>
                  <a:pt x="17179" y="7176"/>
                  <a:pt x="17179" y="7176"/>
                </a:cubicBezTo>
                <a:cubicBezTo>
                  <a:pt x="17323" y="8154"/>
                  <a:pt x="17070" y="8988"/>
                  <a:pt x="16454" y="9423"/>
                </a:cubicBezTo>
                <a:cubicBezTo>
                  <a:pt x="15801" y="9894"/>
                  <a:pt x="14895" y="9894"/>
                  <a:pt x="14026" y="9459"/>
                </a:cubicBezTo>
                <a:cubicBezTo>
                  <a:pt x="13627" y="9278"/>
                  <a:pt x="13264" y="9024"/>
                  <a:pt x="12938" y="8698"/>
                </a:cubicBezTo>
                <a:cubicBezTo>
                  <a:pt x="12576" y="8336"/>
                  <a:pt x="12322" y="7973"/>
                  <a:pt x="12141" y="7574"/>
                </a:cubicBezTo>
                <a:cubicBezTo>
                  <a:pt x="11706" y="6705"/>
                  <a:pt x="11742" y="5799"/>
                  <a:pt x="12177" y="5146"/>
                </a:cubicBezTo>
                <a:cubicBezTo>
                  <a:pt x="12612" y="4530"/>
                  <a:pt x="13446" y="4277"/>
                  <a:pt x="14424" y="4458"/>
                </a:cubicBezTo>
                <a:cubicBezTo>
                  <a:pt x="14424" y="4458"/>
                  <a:pt x="14424" y="4458"/>
                  <a:pt x="14424" y="4458"/>
                </a:cubicBezTo>
                <a:cubicBezTo>
                  <a:pt x="14714" y="4494"/>
                  <a:pt x="14932" y="4132"/>
                  <a:pt x="14714" y="3914"/>
                </a:cubicBezTo>
                <a:cubicBezTo>
                  <a:pt x="10800" y="0"/>
                  <a:pt x="10800" y="0"/>
                  <a:pt x="10800" y="0"/>
                </a:cubicBezTo>
                <a:cubicBezTo>
                  <a:pt x="6596" y="4204"/>
                  <a:pt x="6596" y="4204"/>
                  <a:pt x="6596" y="4204"/>
                </a:cubicBezTo>
                <a:cubicBezTo>
                  <a:pt x="6125" y="4675"/>
                  <a:pt x="5291" y="4458"/>
                  <a:pt x="5146" y="3805"/>
                </a:cubicBezTo>
                <a:cubicBezTo>
                  <a:pt x="5110" y="3552"/>
                  <a:pt x="5074" y="3262"/>
                  <a:pt x="5146" y="3008"/>
                </a:cubicBezTo>
                <a:cubicBezTo>
                  <a:pt x="5219" y="2464"/>
                  <a:pt x="5183" y="1812"/>
                  <a:pt x="4711" y="1450"/>
                </a:cubicBezTo>
                <a:cubicBezTo>
                  <a:pt x="4240" y="1123"/>
                  <a:pt x="3552" y="1232"/>
                  <a:pt x="3008" y="1486"/>
                </a:cubicBezTo>
                <a:cubicBezTo>
                  <a:pt x="2718" y="1631"/>
                  <a:pt x="2392" y="1848"/>
                  <a:pt x="2138" y="2138"/>
                </a:cubicBezTo>
                <a:cubicBezTo>
                  <a:pt x="1848" y="2392"/>
                  <a:pt x="1631" y="2718"/>
                  <a:pt x="1486" y="3044"/>
                </a:cubicBezTo>
                <a:cubicBezTo>
                  <a:pt x="1232" y="3552"/>
                  <a:pt x="1123" y="4240"/>
                  <a:pt x="1450" y="4711"/>
                </a:cubicBezTo>
                <a:cubicBezTo>
                  <a:pt x="1812" y="5183"/>
                  <a:pt x="2464" y="5219"/>
                  <a:pt x="3008" y="5146"/>
                </a:cubicBezTo>
                <a:cubicBezTo>
                  <a:pt x="3262" y="5074"/>
                  <a:pt x="3552" y="5110"/>
                  <a:pt x="3769" y="5146"/>
                </a:cubicBezTo>
                <a:cubicBezTo>
                  <a:pt x="4458" y="5328"/>
                  <a:pt x="4675" y="6125"/>
                  <a:pt x="4204" y="6632"/>
                </a:cubicBezTo>
                <a:cubicBezTo>
                  <a:pt x="0" y="10800"/>
                  <a:pt x="0" y="10800"/>
                  <a:pt x="0" y="10800"/>
                </a:cubicBezTo>
                <a:cubicBezTo>
                  <a:pt x="3914" y="14714"/>
                  <a:pt x="3914" y="14714"/>
                  <a:pt x="3914" y="14714"/>
                </a:cubicBezTo>
                <a:cubicBezTo>
                  <a:pt x="4132" y="14932"/>
                  <a:pt x="4494" y="14750"/>
                  <a:pt x="4458" y="14424"/>
                </a:cubicBezTo>
                <a:cubicBezTo>
                  <a:pt x="4458" y="14424"/>
                  <a:pt x="4458" y="14424"/>
                  <a:pt x="4421" y="14424"/>
                </a:cubicBezTo>
                <a:cubicBezTo>
                  <a:pt x="4277" y="13446"/>
                  <a:pt x="4530" y="12612"/>
                  <a:pt x="5146" y="12177"/>
                </a:cubicBezTo>
                <a:cubicBezTo>
                  <a:pt x="5799" y="11742"/>
                  <a:pt x="6705" y="11706"/>
                  <a:pt x="7574" y="12141"/>
                </a:cubicBezTo>
                <a:cubicBezTo>
                  <a:pt x="7973" y="12322"/>
                  <a:pt x="8336" y="12612"/>
                  <a:pt x="8662" y="12902"/>
                </a:cubicBezTo>
                <a:cubicBezTo>
                  <a:pt x="9024" y="13264"/>
                  <a:pt x="9278" y="13627"/>
                  <a:pt x="9459" y="14026"/>
                </a:cubicBezTo>
                <a:cubicBezTo>
                  <a:pt x="9894" y="14895"/>
                  <a:pt x="9858" y="15801"/>
                  <a:pt x="9423" y="16454"/>
                </a:cubicBezTo>
                <a:cubicBezTo>
                  <a:pt x="8988" y="17070"/>
                  <a:pt x="8154" y="17323"/>
                  <a:pt x="7176" y="17179"/>
                </a:cubicBezTo>
                <a:cubicBezTo>
                  <a:pt x="7176" y="17179"/>
                  <a:pt x="7176" y="17179"/>
                  <a:pt x="7176" y="17179"/>
                </a:cubicBezTo>
                <a:cubicBezTo>
                  <a:pt x="6886" y="17106"/>
                  <a:pt x="6668" y="17468"/>
                  <a:pt x="6886" y="17686"/>
                </a:cubicBezTo>
                <a:cubicBezTo>
                  <a:pt x="10800" y="21600"/>
                  <a:pt x="10800" y="21600"/>
                  <a:pt x="10800" y="21600"/>
                </a:cubicBezTo>
                <a:cubicBezTo>
                  <a:pt x="15004" y="17396"/>
                  <a:pt x="15004" y="17396"/>
                  <a:pt x="15004" y="17396"/>
                </a:cubicBezTo>
                <a:cubicBezTo>
                  <a:pt x="15475" y="16925"/>
                  <a:pt x="16309" y="17142"/>
                  <a:pt x="16454" y="17831"/>
                </a:cubicBezTo>
                <a:cubicBezTo>
                  <a:pt x="16490" y="18048"/>
                  <a:pt x="16526" y="18338"/>
                  <a:pt x="16454" y="18592"/>
                </a:cubicBezTo>
                <a:cubicBezTo>
                  <a:pt x="16381" y="19136"/>
                  <a:pt x="16417" y="19824"/>
                  <a:pt x="16889" y="20150"/>
                </a:cubicBezTo>
                <a:cubicBezTo>
                  <a:pt x="17360" y="20513"/>
                  <a:pt x="18048" y="20368"/>
                  <a:pt x="18592" y="20114"/>
                </a:cubicBezTo>
                <a:cubicBezTo>
                  <a:pt x="18882" y="19969"/>
                  <a:pt x="19208" y="19752"/>
                  <a:pt x="19462" y="19498"/>
                </a:cubicBezTo>
                <a:cubicBezTo>
                  <a:pt x="19752" y="19208"/>
                  <a:pt x="19969" y="18882"/>
                  <a:pt x="20114" y="18592"/>
                </a:cubicBezTo>
                <a:close/>
              </a:path>
            </a:pathLst>
          </a:custGeom>
          <a:solidFill>
            <a:srgbClr val="FCC78E"/>
          </a:solidFill>
          <a:ln w="12700" cap="flat">
            <a:noFill/>
            <a:miter lim="400000"/>
          </a:ln>
          <a:effectLst/>
        </p:spPr>
        <p:txBody>
          <a:bodyPr wrap="square" lIns="45719" tIns="45719" rIns="45719" bIns="45719" numCol="1" anchor="t">
            <a:noAutofit/>
          </a:bodyPr>
          <a:lstStyle/>
          <a:p>
            <a:pPr>
              <a:defRPr sz="1800">
                <a:solidFill>
                  <a:srgbClr val="FFFFFF"/>
                </a:solidFill>
                <a:latin typeface="+mn-lt"/>
                <a:ea typeface="+mn-ea"/>
                <a:cs typeface="+mn-cs"/>
                <a:sym typeface="Helvetica"/>
              </a:defRPr>
            </a:pPr>
            <a:endParaRPr dirty="0"/>
          </a:p>
        </p:txBody>
      </p:sp>
      <p:sp>
        <p:nvSpPr>
          <p:cNvPr id="10" name="Freeform 8">
            <a:extLst>
              <a:ext uri="{FF2B5EF4-FFF2-40B4-BE49-F238E27FC236}">
                <a16:creationId xmlns:a16="http://schemas.microsoft.com/office/drawing/2014/main" id="{9498BFF6-1AB4-AD6E-B7D8-1F8629A5FFF1}"/>
              </a:ext>
            </a:extLst>
          </p:cNvPr>
          <p:cNvSpPr/>
          <p:nvPr/>
        </p:nvSpPr>
        <p:spPr>
          <a:xfrm rot="18900000">
            <a:off x="12891860" y="5919788"/>
            <a:ext cx="3678542" cy="3579962"/>
          </a:xfrm>
          <a:custGeom>
            <a:avLst/>
            <a:gdLst/>
            <a:ahLst/>
            <a:cxnLst>
              <a:cxn ang="0">
                <a:pos x="wd2" y="hd2"/>
              </a:cxn>
              <a:cxn ang="5400000">
                <a:pos x="wd2" y="hd2"/>
              </a:cxn>
              <a:cxn ang="10800000">
                <a:pos x="wd2" y="hd2"/>
              </a:cxn>
              <a:cxn ang="16200000">
                <a:pos x="wd2" y="hd2"/>
              </a:cxn>
            </a:cxnLst>
            <a:rect l="0" t="0" r="r" b="b"/>
            <a:pathLst>
              <a:path w="21600" h="21600" extrusionOk="0">
                <a:moveTo>
                  <a:pt x="3008" y="20114"/>
                </a:moveTo>
                <a:cubicBezTo>
                  <a:pt x="3515" y="20368"/>
                  <a:pt x="4204" y="20477"/>
                  <a:pt x="4711" y="20150"/>
                </a:cubicBezTo>
                <a:cubicBezTo>
                  <a:pt x="5183" y="19788"/>
                  <a:pt x="5219" y="19136"/>
                  <a:pt x="5146" y="18592"/>
                </a:cubicBezTo>
                <a:cubicBezTo>
                  <a:pt x="5074" y="18338"/>
                  <a:pt x="5110" y="18048"/>
                  <a:pt x="5146" y="17831"/>
                </a:cubicBezTo>
                <a:cubicBezTo>
                  <a:pt x="5291" y="17142"/>
                  <a:pt x="6125" y="16925"/>
                  <a:pt x="6596" y="17396"/>
                </a:cubicBezTo>
                <a:cubicBezTo>
                  <a:pt x="10800" y="21600"/>
                  <a:pt x="10800" y="21600"/>
                  <a:pt x="10800" y="21600"/>
                </a:cubicBezTo>
                <a:cubicBezTo>
                  <a:pt x="14714" y="17686"/>
                  <a:pt x="14714" y="17686"/>
                  <a:pt x="14714" y="17686"/>
                </a:cubicBezTo>
                <a:cubicBezTo>
                  <a:pt x="14895" y="17468"/>
                  <a:pt x="14714" y="17106"/>
                  <a:pt x="14424" y="17142"/>
                </a:cubicBezTo>
                <a:cubicBezTo>
                  <a:pt x="14424" y="17142"/>
                  <a:pt x="14424" y="17179"/>
                  <a:pt x="14424" y="17179"/>
                </a:cubicBezTo>
                <a:cubicBezTo>
                  <a:pt x="13446" y="17323"/>
                  <a:pt x="12612" y="17070"/>
                  <a:pt x="12177" y="16454"/>
                </a:cubicBezTo>
                <a:cubicBezTo>
                  <a:pt x="11706" y="15801"/>
                  <a:pt x="11706" y="14895"/>
                  <a:pt x="12141" y="14026"/>
                </a:cubicBezTo>
                <a:cubicBezTo>
                  <a:pt x="12322" y="13627"/>
                  <a:pt x="12576" y="13264"/>
                  <a:pt x="12902" y="12938"/>
                </a:cubicBezTo>
                <a:cubicBezTo>
                  <a:pt x="13264" y="12576"/>
                  <a:pt x="13627" y="12322"/>
                  <a:pt x="14026" y="12141"/>
                </a:cubicBezTo>
                <a:cubicBezTo>
                  <a:pt x="14895" y="11706"/>
                  <a:pt x="15801" y="11742"/>
                  <a:pt x="16454" y="12177"/>
                </a:cubicBezTo>
                <a:cubicBezTo>
                  <a:pt x="17070" y="12612"/>
                  <a:pt x="17323" y="13446"/>
                  <a:pt x="17142" y="14424"/>
                </a:cubicBezTo>
                <a:cubicBezTo>
                  <a:pt x="17142" y="14424"/>
                  <a:pt x="17142" y="14424"/>
                  <a:pt x="17142" y="14424"/>
                </a:cubicBezTo>
                <a:cubicBezTo>
                  <a:pt x="17106" y="14714"/>
                  <a:pt x="17468" y="14932"/>
                  <a:pt x="17686" y="14714"/>
                </a:cubicBezTo>
                <a:cubicBezTo>
                  <a:pt x="21600" y="10800"/>
                  <a:pt x="21600" y="10800"/>
                  <a:pt x="21600" y="10800"/>
                </a:cubicBezTo>
                <a:cubicBezTo>
                  <a:pt x="17396" y="6596"/>
                  <a:pt x="17396" y="6596"/>
                  <a:pt x="17396" y="6596"/>
                </a:cubicBezTo>
                <a:cubicBezTo>
                  <a:pt x="16925" y="6125"/>
                  <a:pt x="17142" y="5291"/>
                  <a:pt x="17795" y="5146"/>
                </a:cubicBezTo>
                <a:cubicBezTo>
                  <a:pt x="18048" y="5110"/>
                  <a:pt x="18338" y="5074"/>
                  <a:pt x="18592" y="5146"/>
                </a:cubicBezTo>
                <a:cubicBezTo>
                  <a:pt x="19136" y="5219"/>
                  <a:pt x="19788" y="5183"/>
                  <a:pt x="20150" y="4711"/>
                </a:cubicBezTo>
                <a:cubicBezTo>
                  <a:pt x="20477" y="4240"/>
                  <a:pt x="20368" y="3552"/>
                  <a:pt x="20114" y="3008"/>
                </a:cubicBezTo>
                <a:cubicBezTo>
                  <a:pt x="19969" y="2718"/>
                  <a:pt x="19752" y="2392"/>
                  <a:pt x="19462" y="2138"/>
                </a:cubicBezTo>
                <a:cubicBezTo>
                  <a:pt x="19208" y="1848"/>
                  <a:pt x="18882" y="1631"/>
                  <a:pt x="18556" y="1486"/>
                </a:cubicBezTo>
                <a:cubicBezTo>
                  <a:pt x="18048" y="1232"/>
                  <a:pt x="17360" y="1123"/>
                  <a:pt x="16889" y="1450"/>
                </a:cubicBezTo>
                <a:cubicBezTo>
                  <a:pt x="16417" y="1812"/>
                  <a:pt x="16381" y="2464"/>
                  <a:pt x="16454" y="3008"/>
                </a:cubicBezTo>
                <a:cubicBezTo>
                  <a:pt x="16526" y="3262"/>
                  <a:pt x="16490" y="3552"/>
                  <a:pt x="16454" y="3769"/>
                </a:cubicBezTo>
                <a:cubicBezTo>
                  <a:pt x="16272" y="4458"/>
                  <a:pt x="15475" y="4675"/>
                  <a:pt x="14968" y="4204"/>
                </a:cubicBezTo>
                <a:cubicBezTo>
                  <a:pt x="10800" y="0"/>
                  <a:pt x="10800" y="0"/>
                  <a:pt x="10800" y="0"/>
                </a:cubicBezTo>
                <a:cubicBezTo>
                  <a:pt x="6886" y="3914"/>
                  <a:pt x="6886" y="3914"/>
                  <a:pt x="6886" y="3914"/>
                </a:cubicBezTo>
                <a:cubicBezTo>
                  <a:pt x="6668" y="4132"/>
                  <a:pt x="6850" y="4494"/>
                  <a:pt x="7176" y="4458"/>
                </a:cubicBezTo>
                <a:cubicBezTo>
                  <a:pt x="7176" y="4458"/>
                  <a:pt x="7176" y="4458"/>
                  <a:pt x="7176" y="4421"/>
                </a:cubicBezTo>
                <a:cubicBezTo>
                  <a:pt x="8154" y="4277"/>
                  <a:pt x="8988" y="4530"/>
                  <a:pt x="9423" y="5146"/>
                </a:cubicBezTo>
                <a:cubicBezTo>
                  <a:pt x="9858" y="5799"/>
                  <a:pt x="9894" y="6705"/>
                  <a:pt x="9459" y="7574"/>
                </a:cubicBezTo>
                <a:cubicBezTo>
                  <a:pt x="9278" y="7973"/>
                  <a:pt x="8988" y="8336"/>
                  <a:pt x="8698" y="8662"/>
                </a:cubicBezTo>
                <a:cubicBezTo>
                  <a:pt x="8336" y="9024"/>
                  <a:pt x="7973" y="9278"/>
                  <a:pt x="7574" y="9459"/>
                </a:cubicBezTo>
                <a:cubicBezTo>
                  <a:pt x="6705" y="9894"/>
                  <a:pt x="5799" y="9858"/>
                  <a:pt x="5146" y="9423"/>
                </a:cubicBezTo>
                <a:cubicBezTo>
                  <a:pt x="4530" y="8988"/>
                  <a:pt x="4277" y="8154"/>
                  <a:pt x="4421" y="7176"/>
                </a:cubicBezTo>
                <a:cubicBezTo>
                  <a:pt x="4421" y="7176"/>
                  <a:pt x="4421" y="7176"/>
                  <a:pt x="4421" y="7176"/>
                </a:cubicBezTo>
                <a:cubicBezTo>
                  <a:pt x="4494" y="6886"/>
                  <a:pt x="4132" y="6668"/>
                  <a:pt x="3914" y="6886"/>
                </a:cubicBezTo>
                <a:cubicBezTo>
                  <a:pt x="0" y="10800"/>
                  <a:pt x="0" y="10800"/>
                  <a:pt x="0" y="10800"/>
                </a:cubicBezTo>
                <a:cubicBezTo>
                  <a:pt x="4204" y="15004"/>
                  <a:pt x="4204" y="15004"/>
                  <a:pt x="4204" y="15004"/>
                </a:cubicBezTo>
                <a:cubicBezTo>
                  <a:pt x="4675" y="15475"/>
                  <a:pt x="4458" y="16309"/>
                  <a:pt x="3769" y="16454"/>
                </a:cubicBezTo>
                <a:cubicBezTo>
                  <a:pt x="3552" y="16490"/>
                  <a:pt x="3262" y="16526"/>
                  <a:pt x="3008" y="16454"/>
                </a:cubicBezTo>
                <a:cubicBezTo>
                  <a:pt x="2464" y="16381"/>
                  <a:pt x="1776" y="16417"/>
                  <a:pt x="1450" y="16889"/>
                </a:cubicBezTo>
                <a:cubicBezTo>
                  <a:pt x="1087" y="17360"/>
                  <a:pt x="1232" y="18048"/>
                  <a:pt x="1486" y="18592"/>
                </a:cubicBezTo>
                <a:cubicBezTo>
                  <a:pt x="1631" y="18882"/>
                  <a:pt x="1848" y="19208"/>
                  <a:pt x="2102" y="19462"/>
                </a:cubicBezTo>
                <a:cubicBezTo>
                  <a:pt x="2392" y="19752"/>
                  <a:pt x="2718" y="19969"/>
                  <a:pt x="3008" y="20114"/>
                </a:cubicBezTo>
                <a:close/>
              </a:path>
            </a:pathLst>
          </a:custGeom>
          <a:solidFill>
            <a:srgbClr val="8C3532">
              <a:alpha val="59608"/>
            </a:srgbClr>
          </a:solidFill>
          <a:ln w="12700" cap="flat">
            <a:noFill/>
            <a:miter lim="400000"/>
          </a:ln>
          <a:effectLst/>
        </p:spPr>
        <p:txBody>
          <a:bodyPr wrap="square" lIns="45719" tIns="45719" rIns="45719" bIns="45719" numCol="1" anchor="t">
            <a:noAutofit/>
          </a:bodyPr>
          <a:lstStyle/>
          <a:p>
            <a:pPr>
              <a:defRPr sz="1800">
                <a:solidFill>
                  <a:srgbClr val="FFFFFF"/>
                </a:solidFill>
                <a:latin typeface="+mn-lt"/>
                <a:ea typeface="+mn-ea"/>
                <a:cs typeface="+mn-cs"/>
                <a:sym typeface="Helvetica"/>
              </a:defRPr>
            </a:pPr>
            <a:endParaRPr/>
          </a:p>
        </p:txBody>
      </p:sp>
      <p:sp>
        <p:nvSpPr>
          <p:cNvPr id="11" name="TextBox 2">
            <a:extLst>
              <a:ext uri="{FF2B5EF4-FFF2-40B4-BE49-F238E27FC236}">
                <a16:creationId xmlns:a16="http://schemas.microsoft.com/office/drawing/2014/main" id="{DB23AC44-78B6-9066-A14E-13D382464A95}"/>
              </a:ext>
            </a:extLst>
          </p:cNvPr>
          <p:cNvSpPr txBox="1"/>
          <p:nvPr/>
        </p:nvSpPr>
        <p:spPr>
          <a:xfrm>
            <a:off x="1752841" y="1080000"/>
            <a:ext cx="9401100" cy="952953"/>
          </a:xfrm>
          <a:prstGeom prst="rect">
            <a:avLst/>
          </a:prstGeom>
        </p:spPr>
        <p:txBody>
          <a:bodyPr lIns="0" tIns="0" rIns="0" bIns="0" rtlCol="0" anchor="t">
            <a:spAutoFit/>
          </a:bodyPr>
          <a:lstStyle/>
          <a:p>
            <a:pPr>
              <a:lnSpc>
                <a:spcPts val="7807"/>
              </a:lnSpc>
              <a:spcBef>
                <a:spcPct val="0"/>
              </a:spcBef>
            </a:pPr>
            <a:r>
              <a:rPr lang="en-US" sz="5400" b="1" dirty="0">
                <a:solidFill>
                  <a:srgbClr val="404040"/>
                </a:solidFill>
                <a:latin typeface="Montserrat" pitchFamily="2" charset="77"/>
              </a:rPr>
              <a:t>ROLES</a:t>
            </a:r>
          </a:p>
        </p:txBody>
      </p:sp>
      <p:sp>
        <p:nvSpPr>
          <p:cNvPr id="16" name="TextBox 15">
            <a:extLst>
              <a:ext uri="{FF2B5EF4-FFF2-40B4-BE49-F238E27FC236}">
                <a16:creationId xmlns:a16="http://schemas.microsoft.com/office/drawing/2014/main" id="{B0FE25D8-1087-3206-CAB6-1AFEE4DB3A0E}"/>
              </a:ext>
            </a:extLst>
          </p:cNvPr>
          <p:cNvSpPr txBox="1"/>
          <p:nvPr/>
        </p:nvSpPr>
        <p:spPr>
          <a:xfrm>
            <a:off x="1633128" y="3054621"/>
            <a:ext cx="8752064" cy="2332370"/>
          </a:xfrm>
          <a:prstGeom prst="rect">
            <a:avLst/>
          </a:prstGeom>
          <a:noFill/>
        </p:spPr>
        <p:txBody>
          <a:bodyPr wrap="square">
            <a:spAutoFit/>
          </a:bodyPr>
          <a:lstStyle/>
          <a:p>
            <a:pPr>
              <a:lnSpc>
                <a:spcPts val="4480"/>
              </a:lnSpc>
            </a:pPr>
            <a:r>
              <a:rPr lang="en-US" sz="2800" u="sng" dirty="0">
                <a:solidFill>
                  <a:srgbClr val="404040"/>
                </a:solidFill>
                <a:latin typeface="Montserrat" pitchFamily="2" charset="77"/>
              </a:rPr>
              <a:t>Data Scientist </a:t>
            </a:r>
            <a:r>
              <a:rPr lang="en-US" sz="2400" dirty="0">
                <a:solidFill>
                  <a:srgbClr val="404040"/>
                </a:solidFill>
                <a:latin typeface="Montserrat" pitchFamily="2" charset="77"/>
              </a:rPr>
              <a:t>(Computer Scientist/ Bioinformatician)</a:t>
            </a:r>
          </a:p>
          <a:p>
            <a:pPr>
              <a:lnSpc>
                <a:spcPts val="4480"/>
              </a:lnSpc>
            </a:pPr>
            <a:r>
              <a:rPr lang="en-US" sz="2400" dirty="0">
                <a:solidFill>
                  <a:srgbClr val="404040"/>
                </a:solidFill>
                <a:latin typeface="Montserrat" pitchFamily="2" charset="77"/>
              </a:rPr>
              <a:t>Does the data wrangling, cleaning and pre-processing</a:t>
            </a:r>
          </a:p>
          <a:p>
            <a:pPr>
              <a:lnSpc>
                <a:spcPts val="4480"/>
              </a:lnSpc>
            </a:pPr>
            <a:r>
              <a:rPr lang="en-US" sz="2400" dirty="0">
                <a:solidFill>
                  <a:srgbClr val="404040"/>
                </a:solidFill>
                <a:latin typeface="Montserrat" pitchFamily="2" charset="77"/>
              </a:rPr>
              <a:t>Does the data analysis</a:t>
            </a:r>
          </a:p>
          <a:p>
            <a:pPr>
              <a:lnSpc>
                <a:spcPts val="4480"/>
              </a:lnSpc>
            </a:pPr>
            <a:r>
              <a:rPr lang="en-US" sz="2400" dirty="0">
                <a:solidFill>
                  <a:srgbClr val="404040"/>
                </a:solidFill>
                <a:latin typeface="Montserrat" pitchFamily="2" charset="77"/>
              </a:rPr>
              <a:t>May standardize and/or implement as software</a:t>
            </a:r>
          </a:p>
        </p:txBody>
      </p:sp>
      <p:sp>
        <p:nvSpPr>
          <p:cNvPr id="18" name="TextBox 17">
            <a:extLst>
              <a:ext uri="{FF2B5EF4-FFF2-40B4-BE49-F238E27FC236}">
                <a16:creationId xmlns:a16="http://schemas.microsoft.com/office/drawing/2014/main" id="{7C7F66EA-0B08-A85A-F01A-CB02E837C0B1}"/>
              </a:ext>
            </a:extLst>
          </p:cNvPr>
          <p:cNvSpPr txBox="1"/>
          <p:nvPr/>
        </p:nvSpPr>
        <p:spPr>
          <a:xfrm>
            <a:off x="1633128" y="6566185"/>
            <a:ext cx="5381030" cy="2345066"/>
          </a:xfrm>
          <a:prstGeom prst="rect">
            <a:avLst/>
          </a:prstGeom>
          <a:noFill/>
        </p:spPr>
        <p:txBody>
          <a:bodyPr wrap="square">
            <a:spAutoFit/>
          </a:bodyPr>
          <a:lstStyle/>
          <a:p>
            <a:pPr>
              <a:lnSpc>
                <a:spcPts val="4480"/>
              </a:lnSpc>
            </a:pPr>
            <a:r>
              <a:rPr lang="en-US" sz="2800" u="sng" dirty="0">
                <a:solidFill>
                  <a:srgbClr val="404040"/>
                </a:solidFill>
                <a:latin typeface="Montserrat" pitchFamily="2" charset="77"/>
              </a:rPr>
              <a:t>Domain expert:</a:t>
            </a:r>
          </a:p>
          <a:p>
            <a:pPr>
              <a:lnSpc>
                <a:spcPts val="4480"/>
              </a:lnSpc>
            </a:pPr>
            <a:r>
              <a:rPr lang="en-US" sz="2400" dirty="0">
                <a:solidFill>
                  <a:srgbClr val="404040"/>
                </a:solidFill>
                <a:latin typeface="Montserrat" pitchFamily="2" charset="77"/>
              </a:rPr>
              <a:t>Sparring about results </a:t>
            </a:r>
          </a:p>
          <a:p>
            <a:pPr>
              <a:lnSpc>
                <a:spcPts val="4480"/>
              </a:lnSpc>
            </a:pPr>
            <a:r>
              <a:rPr lang="en-US" sz="2400" dirty="0">
                <a:solidFill>
                  <a:srgbClr val="404040"/>
                </a:solidFill>
                <a:latin typeface="Montserrat" pitchFamily="2" charset="77"/>
              </a:rPr>
              <a:t>Biological/clinical relevance</a:t>
            </a:r>
          </a:p>
          <a:p>
            <a:pPr>
              <a:lnSpc>
                <a:spcPts val="4480"/>
              </a:lnSpc>
            </a:pPr>
            <a:r>
              <a:rPr lang="en-US" sz="2400" dirty="0">
                <a:solidFill>
                  <a:srgbClr val="404040"/>
                </a:solidFill>
                <a:latin typeface="Montserrat" pitchFamily="2" charset="77"/>
              </a:rPr>
              <a:t>Article author</a:t>
            </a:r>
          </a:p>
        </p:txBody>
      </p:sp>
      <p:pic>
        <p:nvPicPr>
          <p:cNvPr id="2" name="Picture 1" descr="A blue and black logo&#10;&#10;Description automatically generated">
            <a:extLst>
              <a:ext uri="{FF2B5EF4-FFF2-40B4-BE49-F238E27FC236}">
                <a16:creationId xmlns:a16="http://schemas.microsoft.com/office/drawing/2014/main" id="{89AFDE59-55C0-4B3C-7670-B384386517E4}"/>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grpSp>
        <p:nvGrpSpPr>
          <p:cNvPr id="3" name="Group 4">
            <a:extLst>
              <a:ext uri="{FF2B5EF4-FFF2-40B4-BE49-F238E27FC236}">
                <a16:creationId xmlns:a16="http://schemas.microsoft.com/office/drawing/2014/main" id="{FD9BAFB4-FE1B-D5C7-D733-6BA863AFFCFA}"/>
              </a:ext>
            </a:extLst>
          </p:cNvPr>
          <p:cNvGrpSpPr/>
          <p:nvPr/>
        </p:nvGrpSpPr>
        <p:grpSpPr>
          <a:xfrm>
            <a:off x="0" y="-1"/>
            <a:ext cx="1447800" cy="10287001"/>
            <a:chOff x="0" y="0"/>
            <a:chExt cx="220314" cy="2861297"/>
          </a:xfrm>
        </p:grpSpPr>
        <p:sp>
          <p:nvSpPr>
            <p:cNvPr id="4" name="Freeform 5">
              <a:extLst>
                <a:ext uri="{FF2B5EF4-FFF2-40B4-BE49-F238E27FC236}">
                  <a16:creationId xmlns:a16="http://schemas.microsoft.com/office/drawing/2014/main" id="{66A71BFE-D282-619C-7DB4-93F07C21602D}"/>
                </a:ext>
              </a:extLst>
            </p:cNvPr>
            <p:cNvSpPr/>
            <p:nvPr/>
          </p:nvSpPr>
          <p:spPr>
            <a:xfrm>
              <a:off x="0" y="0"/>
              <a:ext cx="220314" cy="2861297"/>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a:p>
          </p:txBody>
        </p:sp>
        <p:sp>
          <p:nvSpPr>
            <p:cNvPr id="5" name="TextBox 6">
              <a:extLst>
                <a:ext uri="{FF2B5EF4-FFF2-40B4-BE49-F238E27FC236}">
                  <a16:creationId xmlns:a16="http://schemas.microsoft.com/office/drawing/2014/main" id="{7A059E6E-586C-DE21-9365-54CFCDB45019}"/>
                </a:ext>
              </a:extLst>
            </p:cNvPr>
            <p:cNvSpPr txBox="1"/>
            <p:nvPr/>
          </p:nvSpPr>
          <p:spPr>
            <a:xfrm>
              <a:off x="0" y="-38100"/>
              <a:ext cx="812800" cy="850900"/>
            </a:xfrm>
            <a:prstGeom prst="rect">
              <a:avLst/>
            </a:prstGeom>
          </p:spPr>
          <p:txBody>
            <a:bodyPr lIns="50800" tIns="50800" rIns="50800" bIns="50800" rtlCol="0" anchor="ctr"/>
            <a:lstStyle/>
            <a:p>
              <a:pPr algn="ctr">
                <a:lnSpc>
                  <a:spcPts val="3165"/>
                </a:lnSpc>
              </a:pPr>
              <a:endParaRPr/>
            </a:p>
          </p:txBody>
        </p:sp>
      </p:grpSp>
    </p:spTree>
    <p:extLst>
      <p:ext uri="{BB962C8B-B14F-4D97-AF65-F5344CB8AC3E}">
        <p14:creationId xmlns:p14="http://schemas.microsoft.com/office/powerpoint/2010/main" val="295734813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pic>
        <p:nvPicPr>
          <p:cNvPr id="2" name="Picture 1" descr="A blue and black logo&#10;&#10;Description automatically generated">
            <a:extLst>
              <a:ext uri="{FF2B5EF4-FFF2-40B4-BE49-F238E27FC236}">
                <a16:creationId xmlns:a16="http://schemas.microsoft.com/office/drawing/2014/main" id="{E1EBBD6D-F57B-9F7B-589E-B929DCD683C6}"/>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
        <p:nvSpPr>
          <p:cNvPr id="3" name="TextBox 9">
            <a:extLst>
              <a:ext uri="{FF2B5EF4-FFF2-40B4-BE49-F238E27FC236}">
                <a16:creationId xmlns:a16="http://schemas.microsoft.com/office/drawing/2014/main" id="{4F5CD28F-BD78-96E5-337E-E5332F28BC3C}"/>
              </a:ext>
            </a:extLst>
          </p:cNvPr>
          <p:cNvSpPr txBox="1"/>
          <p:nvPr/>
        </p:nvSpPr>
        <p:spPr>
          <a:xfrm>
            <a:off x="1078897" y="5448300"/>
            <a:ext cx="8425619" cy="4597349"/>
          </a:xfrm>
          <a:prstGeom prst="rect">
            <a:avLst/>
          </a:prstGeom>
        </p:spPr>
        <p:txBody>
          <a:bodyPr wrap="square" lIns="0" tIns="0" rIns="0" bIns="0" rtlCol="0" anchor="t">
            <a:spAutoFit/>
          </a:bodyPr>
          <a:lstStyle/>
          <a:p>
            <a:pPr marL="345441" lvl="1">
              <a:lnSpc>
                <a:spcPts val="3904"/>
              </a:lnSpc>
            </a:pPr>
            <a:r>
              <a:rPr lang="en-US" sz="2800" b="1" dirty="0">
                <a:solidFill>
                  <a:srgbClr val="404040"/>
                </a:solidFill>
                <a:latin typeface="Montserrat" pitchFamily="2" charset="77"/>
              </a:rPr>
              <a:t>Field is concerned with:</a:t>
            </a:r>
          </a:p>
          <a:p>
            <a:pPr marL="1605281" lvl="3" indent="-345440">
              <a:lnSpc>
                <a:spcPct val="150000"/>
              </a:lnSpc>
              <a:buFont typeface="Arial"/>
              <a:buChar char="•"/>
            </a:pPr>
            <a:r>
              <a:rPr lang="en-US" sz="2600" dirty="0">
                <a:solidFill>
                  <a:srgbClr val="404040"/>
                </a:solidFill>
                <a:latin typeface="Montserrat" pitchFamily="2" charset="77"/>
              </a:rPr>
              <a:t>Biological mechanisms central to disease development</a:t>
            </a:r>
          </a:p>
          <a:p>
            <a:pPr marL="1605281" lvl="3" indent="-345440">
              <a:lnSpc>
                <a:spcPct val="150000"/>
              </a:lnSpc>
              <a:buFont typeface="Arial"/>
              <a:buChar char="•"/>
            </a:pPr>
            <a:r>
              <a:rPr lang="en-US" sz="2600" dirty="0">
                <a:solidFill>
                  <a:srgbClr val="404040"/>
                </a:solidFill>
                <a:latin typeface="Montserrat" pitchFamily="2" charset="77"/>
              </a:rPr>
              <a:t>Discovery and assessment of disease specific drug treatment</a:t>
            </a:r>
          </a:p>
          <a:p>
            <a:pPr marL="1605281" lvl="3" indent="-345440">
              <a:lnSpc>
                <a:spcPct val="150000"/>
              </a:lnSpc>
              <a:buFont typeface="Arial"/>
              <a:buChar char="•"/>
            </a:pPr>
            <a:r>
              <a:rPr lang="en-US" sz="2600" dirty="0">
                <a:solidFill>
                  <a:srgbClr val="404040"/>
                </a:solidFill>
                <a:latin typeface="Montserrat" pitchFamily="2" charset="77"/>
              </a:rPr>
              <a:t>Disease progression and patient survival </a:t>
            </a:r>
          </a:p>
          <a:p>
            <a:pPr marL="1605281" lvl="3" indent="-345440">
              <a:lnSpc>
                <a:spcPct val="150000"/>
              </a:lnSpc>
              <a:buFont typeface="Arial"/>
              <a:buChar char="•"/>
            </a:pPr>
            <a:r>
              <a:rPr lang="en-US" sz="2600" b="1" dirty="0">
                <a:solidFill>
                  <a:srgbClr val="404040"/>
                </a:solidFill>
                <a:latin typeface="Montserrat" pitchFamily="2" charset="77"/>
              </a:rPr>
              <a:t>Personalized medicine</a:t>
            </a:r>
          </a:p>
          <a:p>
            <a:pPr marL="345441" lvl="1">
              <a:lnSpc>
                <a:spcPts val="3904"/>
              </a:lnSpc>
            </a:pPr>
            <a:endParaRPr lang="en-US" sz="3200" dirty="0">
              <a:solidFill>
                <a:srgbClr val="404040"/>
              </a:solidFill>
              <a:latin typeface="Now"/>
            </a:endParaRPr>
          </a:p>
        </p:txBody>
      </p:sp>
      <p:sp>
        <p:nvSpPr>
          <p:cNvPr id="8" name="Freeform 12">
            <a:extLst>
              <a:ext uri="{FF2B5EF4-FFF2-40B4-BE49-F238E27FC236}">
                <a16:creationId xmlns:a16="http://schemas.microsoft.com/office/drawing/2014/main" id="{98AFBB8F-B27C-4FC3-05AA-ECDA17F016E3}"/>
              </a:ext>
            </a:extLst>
          </p:cNvPr>
          <p:cNvSpPr/>
          <p:nvPr/>
        </p:nvSpPr>
        <p:spPr>
          <a:xfrm>
            <a:off x="1" y="506857"/>
            <a:ext cx="18288000" cy="2373078"/>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dirty="0"/>
          </a:p>
        </p:txBody>
      </p:sp>
      <p:sp>
        <p:nvSpPr>
          <p:cNvPr id="9" name="TextBox 3">
            <a:extLst>
              <a:ext uri="{FF2B5EF4-FFF2-40B4-BE49-F238E27FC236}">
                <a16:creationId xmlns:a16="http://schemas.microsoft.com/office/drawing/2014/main" id="{C7ADFD7F-EDF0-2579-7BD4-24712C0B6FC4}"/>
              </a:ext>
            </a:extLst>
          </p:cNvPr>
          <p:cNvSpPr txBox="1"/>
          <p:nvPr/>
        </p:nvSpPr>
        <p:spPr>
          <a:xfrm>
            <a:off x="1981200" y="1080000"/>
            <a:ext cx="15814788" cy="940322"/>
          </a:xfrm>
          <a:prstGeom prst="rect">
            <a:avLst/>
          </a:prstGeom>
        </p:spPr>
        <p:txBody>
          <a:bodyPr lIns="0" tIns="0" rIns="0" bIns="0" rtlCol="0" anchor="t">
            <a:spAutoFit/>
          </a:bodyPr>
          <a:lstStyle/>
          <a:p>
            <a:pPr>
              <a:lnSpc>
                <a:spcPts val="7807"/>
              </a:lnSpc>
              <a:spcBef>
                <a:spcPct val="0"/>
              </a:spcBef>
            </a:pPr>
            <a:r>
              <a:rPr lang="en-US" sz="5400" b="1" dirty="0">
                <a:solidFill>
                  <a:srgbClr val="404040"/>
                </a:solidFill>
                <a:latin typeface="Montserrat" pitchFamily="2" charset="77"/>
              </a:rPr>
              <a:t>WHAT IS HEALTH DATA SCIENCE?</a:t>
            </a:r>
          </a:p>
        </p:txBody>
      </p:sp>
      <p:grpSp>
        <p:nvGrpSpPr>
          <p:cNvPr id="11" name="Group 10">
            <a:extLst>
              <a:ext uri="{FF2B5EF4-FFF2-40B4-BE49-F238E27FC236}">
                <a16:creationId xmlns:a16="http://schemas.microsoft.com/office/drawing/2014/main" id="{E90AF59F-9AA4-9E6F-B0BA-6EB4DCE06898}"/>
              </a:ext>
            </a:extLst>
          </p:cNvPr>
          <p:cNvGrpSpPr>
            <a:grpSpLocks noChangeAspect="1"/>
          </p:cNvGrpSpPr>
          <p:nvPr/>
        </p:nvGrpSpPr>
        <p:grpSpPr>
          <a:xfrm>
            <a:off x="10134600" y="3314700"/>
            <a:ext cx="7086600" cy="6394244"/>
            <a:chOff x="9906000" y="3213025"/>
            <a:chExt cx="7620000" cy="6875531"/>
          </a:xfrm>
        </p:grpSpPr>
        <p:grpSp>
          <p:nvGrpSpPr>
            <p:cNvPr id="12" name="Group 12">
              <a:extLst>
                <a:ext uri="{FF2B5EF4-FFF2-40B4-BE49-F238E27FC236}">
                  <a16:creationId xmlns:a16="http://schemas.microsoft.com/office/drawing/2014/main" id="{8C3E291C-E62E-AF8D-24A4-681A013C4141}"/>
                </a:ext>
              </a:extLst>
            </p:cNvPr>
            <p:cNvGrpSpPr>
              <a:grpSpLocks noChangeAspect="1"/>
            </p:cNvGrpSpPr>
            <p:nvPr/>
          </p:nvGrpSpPr>
          <p:grpSpPr>
            <a:xfrm>
              <a:off x="11267987" y="3213025"/>
              <a:ext cx="4680000" cy="4680000"/>
              <a:chOff x="-33631" y="-89227"/>
              <a:chExt cx="809173" cy="825827"/>
            </a:xfrm>
          </p:grpSpPr>
          <p:sp>
            <p:nvSpPr>
              <p:cNvPr id="49" name="Freeform 13">
                <a:extLst>
                  <a:ext uri="{FF2B5EF4-FFF2-40B4-BE49-F238E27FC236}">
                    <a16:creationId xmlns:a16="http://schemas.microsoft.com/office/drawing/2014/main" id="{E63CF9FD-DD7F-AE9C-D67F-17C9F3A30B47}"/>
                  </a:ext>
                </a:extLst>
              </p:cNvPr>
              <p:cNvSpPr/>
              <p:nvPr/>
            </p:nvSpPr>
            <p:spPr>
              <a:xfrm>
                <a:off x="-33631" y="-89227"/>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CE6F2">
                  <a:alpha val="60000"/>
                </a:srgbClr>
              </a:solidFill>
              <a:ln w="19050">
                <a:solidFill>
                  <a:srgbClr val="3B4A52">
                    <a:alpha val="60000"/>
                  </a:srgbClr>
                </a:solidFill>
              </a:ln>
            </p:spPr>
            <p:txBody>
              <a:bodyPr/>
              <a:lstStyle/>
              <a:p>
                <a:endParaRPr lang="en-DK" dirty="0"/>
              </a:p>
            </p:txBody>
          </p:sp>
          <p:sp>
            <p:nvSpPr>
              <p:cNvPr id="50" name="TextBox 14">
                <a:extLst>
                  <a:ext uri="{FF2B5EF4-FFF2-40B4-BE49-F238E27FC236}">
                    <a16:creationId xmlns:a16="http://schemas.microsoft.com/office/drawing/2014/main" id="{30450E3F-178D-9446-6296-54CBDC68AAF5}"/>
                  </a:ext>
                </a:extLst>
              </p:cNvPr>
              <p:cNvSpPr txBox="1"/>
              <p:nvPr/>
            </p:nvSpPr>
            <p:spPr>
              <a:xfrm>
                <a:off x="76200" y="47625"/>
                <a:ext cx="660400" cy="688975"/>
              </a:xfrm>
              <a:prstGeom prst="rect">
                <a:avLst/>
              </a:prstGeom>
            </p:spPr>
            <p:txBody>
              <a:bodyPr lIns="50800" tIns="50800" rIns="50800" bIns="50800" rtlCol="0" anchor="ctr"/>
              <a:lstStyle/>
              <a:p>
                <a:pPr algn="ctr">
                  <a:lnSpc>
                    <a:spcPts val="2969"/>
                  </a:lnSpc>
                </a:pPr>
                <a:endParaRPr/>
              </a:p>
            </p:txBody>
          </p:sp>
        </p:grpSp>
        <p:grpSp>
          <p:nvGrpSpPr>
            <p:cNvPr id="13" name="Group 6">
              <a:extLst>
                <a:ext uri="{FF2B5EF4-FFF2-40B4-BE49-F238E27FC236}">
                  <a16:creationId xmlns:a16="http://schemas.microsoft.com/office/drawing/2014/main" id="{4B5F7AFB-C16F-3A2E-E7B1-096BD4E1C1E1}"/>
                </a:ext>
              </a:extLst>
            </p:cNvPr>
            <p:cNvGrpSpPr>
              <a:grpSpLocks noChangeAspect="1"/>
            </p:cNvGrpSpPr>
            <p:nvPr/>
          </p:nvGrpSpPr>
          <p:grpSpPr>
            <a:xfrm>
              <a:off x="12735839" y="5408556"/>
              <a:ext cx="4659116" cy="4680000"/>
              <a:chOff x="1813" y="0"/>
              <a:chExt cx="809173" cy="812800"/>
            </a:xfrm>
          </p:grpSpPr>
          <p:sp>
            <p:nvSpPr>
              <p:cNvPr id="47" name="Freeform 7">
                <a:extLst>
                  <a:ext uri="{FF2B5EF4-FFF2-40B4-BE49-F238E27FC236}">
                    <a16:creationId xmlns:a16="http://schemas.microsoft.com/office/drawing/2014/main" id="{82F07E78-73BE-5820-F380-71981AED1FDB}"/>
                  </a:ext>
                </a:extLst>
              </p:cNvPr>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C0504D">
                  <a:alpha val="60000"/>
                </a:srgbClr>
              </a:solidFill>
              <a:ln w="19050">
                <a:solidFill>
                  <a:srgbClr val="3B4A52">
                    <a:alpha val="60000"/>
                  </a:srgbClr>
                </a:solidFill>
              </a:ln>
            </p:spPr>
            <p:txBody>
              <a:bodyPr/>
              <a:lstStyle/>
              <a:p>
                <a:endParaRPr lang="en-DK" dirty="0">
                  <a:solidFill>
                    <a:srgbClr val="C0504D"/>
                  </a:solidFill>
                </a:endParaRPr>
              </a:p>
            </p:txBody>
          </p:sp>
          <p:sp>
            <p:nvSpPr>
              <p:cNvPr id="48" name="TextBox 8">
                <a:extLst>
                  <a:ext uri="{FF2B5EF4-FFF2-40B4-BE49-F238E27FC236}">
                    <a16:creationId xmlns:a16="http://schemas.microsoft.com/office/drawing/2014/main" id="{C61C29D8-AB38-FC22-681E-8BEFF1F3D6AE}"/>
                  </a:ext>
                </a:extLst>
              </p:cNvPr>
              <p:cNvSpPr txBox="1"/>
              <p:nvPr/>
            </p:nvSpPr>
            <p:spPr>
              <a:xfrm>
                <a:off x="76200" y="47625"/>
                <a:ext cx="660400" cy="688975"/>
              </a:xfrm>
              <a:prstGeom prst="rect">
                <a:avLst/>
              </a:prstGeom>
            </p:spPr>
            <p:txBody>
              <a:bodyPr lIns="50800" tIns="50800" rIns="50800" bIns="50800" rtlCol="0" anchor="ctr"/>
              <a:lstStyle/>
              <a:p>
                <a:pPr marL="0" lvl="0" indent="0" algn="ctr">
                  <a:lnSpc>
                    <a:spcPts val="2969"/>
                  </a:lnSpc>
                  <a:spcBef>
                    <a:spcPct val="0"/>
                  </a:spcBef>
                </a:pPr>
                <a:endParaRPr/>
              </a:p>
            </p:txBody>
          </p:sp>
        </p:grpSp>
        <p:grpSp>
          <p:nvGrpSpPr>
            <p:cNvPr id="26" name="Group 9">
              <a:extLst>
                <a:ext uri="{FF2B5EF4-FFF2-40B4-BE49-F238E27FC236}">
                  <a16:creationId xmlns:a16="http://schemas.microsoft.com/office/drawing/2014/main" id="{2F837A48-9A21-4AA8-52B4-D0759152824D}"/>
                </a:ext>
              </a:extLst>
            </p:cNvPr>
            <p:cNvGrpSpPr>
              <a:grpSpLocks noChangeAspect="1"/>
            </p:cNvGrpSpPr>
            <p:nvPr/>
          </p:nvGrpSpPr>
          <p:grpSpPr>
            <a:xfrm>
              <a:off x="9906000" y="5329587"/>
              <a:ext cx="4680000" cy="4680000"/>
              <a:chOff x="10788" y="24573"/>
              <a:chExt cx="809173" cy="812800"/>
            </a:xfrm>
          </p:grpSpPr>
          <p:sp>
            <p:nvSpPr>
              <p:cNvPr id="45" name="Freeform 10">
                <a:extLst>
                  <a:ext uri="{FF2B5EF4-FFF2-40B4-BE49-F238E27FC236}">
                    <a16:creationId xmlns:a16="http://schemas.microsoft.com/office/drawing/2014/main" id="{D5534A27-C9BB-6FAE-EB5F-7F91D7753808}"/>
                  </a:ext>
                </a:extLst>
              </p:cNvPr>
              <p:cNvSpPr/>
              <p:nvPr/>
            </p:nvSpPr>
            <p:spPr>
              <a:xfrm>
                <a:off x="10788" y="24573"/>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CE6F2">
                  <a:alpha val="60000"/>
                </a:srgbClr>
              </a:solidFill>
              <a:ln w="19050">
                <a:solidFill>
                  <a:srgbClr val="3B4A52">
                    <a:alpha val="60000"/>
                  </a:srgbClr>
                </a:solidFill>
              </a:ln>
            </p:spPr>
            <p:txBody>
              <a:bodyPr/>
              <a:lstStyle/>
              <a:p>
                <a:endParaRPr lang="en-DK" dirty="0"/>
              </a:p>
            </p:txBody>
          </p:sp>
          <p:sp>
            <p:nvSpPr>
              <p:cNvPr id="46" name="TextBox 11">
                <a:extLst>
                  <a:ext uri="{FF2B5EF4-FFF2-40B4-BE49-F238E27FC236}">
                    <a16:creationId xmlns:a16="http://schemas.microsoft.com/office/drawing/2014/main" id="{9D59A4FB-EF81-B80E-7D5D-7326005B2146}"/>
                  </a:ext>
                </a:extLst>
              </p:cNvPr>
              <p:cNvSpPr txBox="1"/>
              <p:nvPr/>
            </p:nvSpPr>
            <p:spPr>
              <a:xfrm>
                <a:off x="76200" y="47625"/>
                <a:ext cx="660400" cy="688975"/>
              </a:xfrm>
              <a:prstGeom prst="rect">
                <a:avLst/>
              </a:prstGeom>
            </p:spPr>
            <p:txBody>
              <a:bodyPr lIns="50800" tIns="50800" rIns="50800" bIns="50800" rtlCol="0" anchor="ctr"/>
              <a:lstStyle/>
              <a:p>
                <a:pPr marL="0" lvl="0" indent="0" algn="ctr">
                  <a:lnSpc>
                    <a:spcPts val="2969"/>
                  </a:lnSpc>
                  <a:spcBef>
                    <a:spcPct val="0"/>
                  </a:spcBef>
                </a:pPr>
                <a:endParaRPr/>
              </a:p>
            </p:txBody>
          </p:sp>
        </p:grpSp>
        <p:sp>
          <p:nvSpPr>
            <p:cNvPr id="27" name="TextBox 21">
              <a:extLst>
                <a:ext uri="{FF2B5EF4-FFF2-40B4-BE49-F238E27FC236}">
                  <a16:creationId xmlns:a16="http://schemas.microsoft.com/office/drawing/2014/main" id="{690FB5BB-F6D4-934C-2D16-2556C098BD03}"/>
                </a:ext>
              </a:extLst>
            </p:cNvPr>
            <p:cNvSpPr txBox="1"/>
            <p:nvPr/>
          </p:nvSpPr>
          <p:spPr>
            <a:xfrm>
              <a:off x="11977997" y="4048293"/>
              <a:ext cx="3302524" cy="409407"/>
            </a:xfrm>
            <a:prstGeom prst="rect">
              <a:avLst/>
            </a:prstGeom>
          </p:spPr>
          <p:txBody>
            <a:bodyPr wrap="square" lIns="0" tIns="0" rIns="0" bIns="0" rtlCol="0" anchor="t">
              <a:spAutoFit/>
            </a:bodyPr>
            <a:lstStyle/>
            <a:p>
              <a:pPr algn="ctr">
                <a:lnSpc>
                  <a:spcPts val="3359"/>
                </a:lnSpc>
                <a:spcBef>
                  <a:spcPct val="0"/>
                </a:spcBef>
              </a:pPr>
              <a:r>
                <a:rPr lang="en-US" sz="2400" b="1" spc="144" dirty="0">
                  <a:solidFill>
                    <a:srgbClr val="404040"/>
                  </a:solidFill>
                  <a:latin typeface="Montserrat" pitchFamily="2" charset="77"/>
                </a:rPr>
                <a:t>PROGRAMMING</a:t>
              </a:r>
            </a:p>
          </p:txBody>
        </p:sp>
        <p:sp>
          <p:nvSpPr>
            <p:cNvPr id="31" name="TextBox 22">
              <a:extLst>
                <a:ext uri="{FF2B5EF4-FFF2-40B4-BE49-F238E27FC236}">
                  <a16:creationId xmlns:a16="http://schemas.microsoft.com/office/drawing/2014/main" id="{3E1A0B77-7CB1-CBCC-167C-AB1301C5C0AC}"/>
                </a:ext>
              </a:extLst>
            </p:cNvPr>
            <p:cNvSpPr txBox="1"/>
            <p:nvPr/>
          </p:nvSpPr>
          <p:spPr>
            <a:xfrm>
              <a:off x="10058900" y="7136242"/>
              <a:ext cx="2350949" cy="845424"/>
            </a:xfrm>
            <a:prstGeom prst="rect">
              <a:avLst/>
            </a:prstGeom>
          </p:spPr>
          <p:txBody>
            <a:bodyPr wrap="square" lIns="0" tIns="0" rIns="0" bIns="0" rtlCol="0" anchor="t">
              <a:spAutoFit/>
            </a:bodyPr>
            <a:lstStyle/>
            <a:p>
              <a:pPr marL="0" lvl="0" indent="0" algn="ctr">
                <a:lnSpc>
                  <a:spcPts val="3359"/>
                </a:lnSpc>
                <a:spcBef>
                  <a:spcPct val="0"/>
                </a:spcBef>
              </a:pPr>
              <a:r>
                <a:rPr lang="en-US" sz="2400" b="1" spc="144" dirty="0">
                  <a:solidFill>
                    <a:srgbClr val="404040"/>
                  </a:solidFill>
                  <a:latin typeface="Montserrat" pitchFamily="2" charset="77"/>
                </a:rPr>
                <a:t>MATH &amp; STATISTICS</a:t>
              </a:r>
            </a:p>
          </p:txBody>
        </p:sp>
        <p:sp>
          <p:nvSpPr>
            <p:cNvPr id="33" name="TextBox 23">
              <a:extLst>
                <a:ext uri="{FF2B5EF4-FFF2-40B4-BE49-F238E27FC236}">
                  <a16:creationId xmlns:a16="http://schemas.microsoft.com/office/drawing/2014/main" id="{1A1594B2-5D33-2A4F-3963-E1F8192537C7}"/>
                </a:ext>
              </a:extLst>
            </p:cNvPr>
            <p:cNvSpPr txBox="1"/>
            <p:nvPr/>
          </p:nvSpPr>
          <p:spPr>
            <a:xfrm>
              <a:off x="14432898" y="7124700"/>
              <a:ext cx="3093102" cy="902163"/>
            </a:xfrm>
            <a:prstGeom prst="rect">
              <a:avLst/>
            </a:prstGeom>
          </p:spPr>
          <p:txBody>
            <a:bodyPr wrap="square" lIns="0" tIns="0" rIns="0" bIns="0" rtlCol="0" anchor="t">
              <a:spAutoFit/>
            </a:bodyPr>
            <a:lstStyle/>
            <a:p>
              <a:pPr marL="0" lvl="0" indent="0" algn="ctr">
                <a:lnSpc>
                  <a:spcPts val="3359"/>
                </a:lnSpc>
                <a:spcBef>
                  <a:spcPct val="0"/>
                </a:spcBef>
              </a:pPr>
              <a:r>
                <a:rPr lang="en-US" sz="2400" b="1" spc="144" dirty="0">
                  <a:solidFill>
                    <a:srgbClr val="404040"/>
                  </a:solidFill>
                  <a:latin typeface="Montserrat" pitchFamily="2" charset="77"/>
                </a:rPr>
                <a:t>MEDICINE</a:t>
              </a:r>
            </a:p>
            <a:p>
              <a:pPr marL="0" lvl="0" indent="0" algn="ctr">
                <a:lnSpc>
                  <a:spcPts val="3359"/>
                </a:lnSpc>
                <a:spcBef>
                  <a:spcPct val="0"/>
                </a:spcBef>
              </a:pPr>
              <a:r>
                <a:rPr lang="en-US" sz="2400" b="1" spc="144" dirty="0">
                  <a:solidFill>
                    <a:srgbClr val="404040"/>
                  </a:solidFill>
                  <a:latin typeface="Montserrat" pitchFamily="2" charset="77"/>
                </a:rPr>
                <a:t>BIOLOGY</a:t>
              </a:r>
            </a:p>
          </p:txBody>
        </p:sp>
        <p:sp>
          <p:nvSpPr>
            <p:cNvPr id="34" name="TextBox 31">
              <a:extLst>
                <a:ext uri="{FF2B5EF4-FFF2-40B4-BE49-F238E27FC236}">
                  <a16:creationId xmlns:a16="http://schemas.microsoft.com/office/drawing/2014/main" id="{EEDFDB67-C26C-1689-14BA-7EC6BAD51361}"/>
                </a:ext>
              </a:extLst>
            </p:cNvPr>
            <p:cNvSpPr txBox="1"/>
            <p:nvPr/>
          </p:nvSpPr>
          <p:spPr>
            <a:xfrm>
              <a:off x="11818186" y="3668833"/>
              <a:ext cx="3142320" cy="3278286"/>
            </a:xfrm>
            <a:prstGeom prst="rect">
              <a:avLst/>
            </a:prstGeom>
          </p:spPr>
          <p:txBody>
            <a:bodyPr lIns="50800" tIns="50800" rIns="50800" bIns="50800" rtlCol="0" anchor="ctr"/>
            <a:lstStyle/>
            <a:p>
              <a:pPr algn="ctr">
                <a:lnSpc>
                  <a:spcPts val="2969"/>
                </a:lnSpc>
              </a:pPr>
              <a:endParaRPr/>
            </a:p>
          </p:txBody>
        </p:sp>
        <p:sp>
          <p:nvSpPr>
            <p:cNvPr id="35" name="TextBox 37">
              <a:extLst>
                <a:ext uri="{FF2B5EF4-FFF2-40B4-BE49-F238E27FC236}">
                  <a16:creationId xmlns:a16="http://schemas.microsoft.com/office/drawing/2014/main" id="{5F1B7F07-BF00-240D-DCB7-7E29430E580B}"/>
                </a:ext>
              </a:extLst>
            </p:cNvPr>
            <p:cNvSpPr txBox="1"/>
            <p:nvPr/>
          </p:nvSpPr>
          <p:spPr>
            <a:xfrm>
              <a:off x="13529064" y="5835746"/>
              <a:ext cx="3142320" cy="3278286"/>
            </a:xfrm>
            <a:prstGeom prst="rect">
              <a:avLst/>
            </a:prstGeom>
          </p:spPr>
          <p:txBody>
            <a:bodyPr lIns="50800" tIns="50800" rIns="50800" bIns="50800" rtlCol="0" anchor="ctr"/>
            <a:lstStyle/>
            <a:p>
              <a:pPr algn="ctr">
                <a:lnSpc>
                  <a:spcPts val="2969"/>
                </a:lnSpc>
              </a:pPr>
              <a:endParaRPr/>
            </a:p>
          </p:txBody>
        </p:sp>
        <p:sp>
          <p:nvSpPr>
            <p:cNvPr id="36" name="TextBox 21">
              <a:extLst>
                <a:ext uri="{FF2B5EF4-FFF2-40B4-BE49-F238E27FC236}">
                  <a16:creationId xmlns:a16="http://schemas.microsoft.com/office/drawing/2014/main" id="{3BAA7C76-AB09-3614-4F51-84D9157BDEAC}"/>
                </a:ext>
              </a:extLst>
            </p:cNvPr>
            <p:cNvSpPr txBox="1"/>
            <p:nvPr/>
          </p:nvSpPr>
          <p:spPr>
            <a:xfrm>
              <a:off x="12013676" y="6572380"/>
              <a:ext cx="3302524" cy="839012"/>
            </a:xfrm>
            <a:prstGeom prst="rect">
              <a:avLst/>
            </a:prstGeom>
          </p:spPr>
          <p:txBody>
            <a:bodyPr wrap="square" lIns="0" tIns="0" rIns="0" bIns="0" rtlCol="0" anchor="t">
              <a:spAutoFit/>
            </a:bodyPr>
            <a:lstStyle/>
            <a:p>
              <a:pPr algn="ctr">
                <a:lnSpc>
                  <a:spcPts val="3359"/>
                </a:lnSpc>
                <a:spcBef>
                  <a:spcPct val="0"/>
                </a:spcBef>
              </a:pPr>
              <a:r>
                <a:rPr lang="en-US" sz="2400" b="1" spc="144" dirty="0">
                  <a:solidFill>
                    <a:srgbClr val="404040"/>
                  </a:solidFill>
                  <a:latin typeface="Montserrat" pitchFamily="2" charset="77"/>
                </a:rPr>
                <a:t>DATA </a:t>
              </a:r>
            </a:p>
            <a:p>
              <a:pPr algn="ctr">
                <a:lnSpc>
                  <a:spcPts val="3359"/>
                </a:lnSpc>
                <a:spcBef>
                  <a:spcPct val="0"/>
                </a:spcBef>
              </a:pPr>
              <a:r>
                <a:rPr lang="en-US" sz="2400" b="1" spc="144" dirty="0">
                  <a:solidFill>
                    <a:srgbClr val="404040"/>
                  </a:solidFill>
                  <a:latin typeface="Montserrat" pitchFamily="2" charset="77"/>
                </a:rPr>
                <a:t>SCIENCE</a:t>
              </a:r>
            </a:p>
          </p:txBody>
        </p:sp>
        <p:sp>
          <p:nvSpPr>
            <p:cNvPr id="38" name="TextBox 21">
              <a:extLst>
                <a:ext uri="{FF2B5EF4-FFF2-40B4-BE49-F238E27FC236}">
                  <a16:creationId xmlns:a16="http://schemas.microsoft.com/office/drawing/2014/main" id="{68D7CC03-5A50-8FB5-2777-CFD4864D8EC6}"/>
                </a:ext>
              </a:extLst>
            </p:cNvPr>
            <p:cNvSpPr txBox="1"/>
            <p:nvPr/>
          </p:nvSpPr>
          <p:spPr>
            <a:xfrm>
              <a:off x="11544710" y="5992817"/>
              <a:ext cx="1683658" cy="415691"/>
            </a:xfrm>
            <a:prstGeom prst="rect">
              <a:avLst/>
            </a:prstGeom>
          </p:spPr>
          <p:txBody>
            <a:bodyPr wrap="square" lIns="0" tIns="0" rIns="0" bIns="0" rtlCol="0" anchor="t">
              <a:spAutoFit/>
            </a:bodyPr>
            <a:lstStyle/>
            <a:p>
              <a:pPr algn="ctr">
                <a:lnSpc>
                  <a:spcPts val="3359"/>
                </a:lnSpc>
                <a:spcBef>
                  <a:spcPct val="0"/>
                </a:spcBef>
              </a:pPr>
              <a:r>
                <a:rPr lang="en-US" sz="2600" b="1" spc="144" dirty="0">
                  <a:solidFill>
                    <a:srgbClr val="404040"/>
                  </a:solidFill>
                  <a:latin typeface="Montserrat" pitchFamily="2" charset="77"/>
                </a:rPr>
                <a:t>ML/AI</a:t>
              </a:r>
            </a:p>
          </p:txBody>
        </p:sp>
        <p:pic>
          <p:nvPicPr>
            <p:cNvPr id="39" name="Picture 38">
              <a:extLst>
                <a:ext uri="{FF2B5EF4-FFF2-40B4-BE49-F238E27FC236}">
                  <a16:creationId xmlns:a16="http://schemas.microsoft.com/office/drawing/2014/main" id="{CCCDA974-86CA-6B3A-3BB5-B172385C09C0}"/>
                </a:ext>
              </a:extLst>
            </p:cNvPr>
            <p:cNvPicPr>
              <a:picLocks noChangeAspect="1"/>
            </p:cNvPicPr>
            <p:nvPr/>
          </p:nvPicPr>
          <p:blipFill rotWithShape="1">
            <a:blip r:embed="rId5"/>
            <a:srcRect l="13453"/>
            <a:stretch/>
          </p:blipFill>
          <p:spPr>
            <a:xfrm>
              <a:off x="11563407" y="7821771"/>
              <a:ext cx="1108924" cy="1268856"/>
            </a:xfrm>
            <a:prstGeom prst="rect">
              <a:avLst/>
            </a:prstGeom>
          </p:spPr>
        </p:pic>
        <p:pic>
          <p:nvPicPr>
            <p:cNvPr id="42" name="Picture 41">
              <a:extLst>
                <a:ext uri="{FF2B5EF4-FFF2-40B4-BE49-F238E27FC236}">
                  <a16:creationId xmlns:a16="http://schemas.microsoft.com/office/drawing/2014/main" id="{38945B85-963E-FDD0-B41B-A511002F047F}"/>
                </a:ext>
              </a:extLst>
            </p:cNvPr>
            <p:cNvPicPr>
              <a:picLocks noChangeAspect="1"/>
            </p:cNvPicPr>
            <p:nvPr/>
          </p:nvPicPr>
          <p:blipFill>
            <a:blip r:embed="rId6"/>
            <a:stretch>
              <a:fillRect/>
            </a:stretch>
          </p:blipFill>
          <p:spPr>
            <a:xfrm>
              <a:off x="14558776" y="8115300"/>
              <a:ext cx="1435100" cy="1117600"/>
            </a:xfrm>
            <a:prstGeom prst="rect">
              <a:avLst/>
            </a:prstGeom>
          </p:spPr>
        </p:pic>
        <p:pic>
          <p:nvPicPr>
            <p:cNvPr id="44" name="Picture 43">
              <a:extLst>
                <a:ext uri="{FF2B5EF4-FFF2-40B4-BE49-F238E27FC236}">
                  <a16:creationId xmlns:a16="http://schemas.microsoft.com/office/drawing/2014/main" id="{657969AE-5045-C8F0-26D1-A8A467A49F66}"/>
                </a:ext>
              </a:extLst>
            </p:cNvPr>
            <p:cNvPicPr>
              <a:picLocks noChangeAspect="1"/>
            </p:cNvPicPr>
            <p:nvPr/>
          </p:nvPicPr>
          <p:blipFill>
            <a:blip r:embed="rId7"/>
            <a:stretch>
              <a:fillRect/>
            </a:stretch>
          </p:blipFill>
          <p:spPr>
            <a:xfrm>
              <a:off x="13061237" y="4610100"/>
              <a:ext cx="1111963" cy="624905"/>
            </a:xfrm>
            <a:prstGeom prst="rect">
              <a:avLst/>
            </a:prstGeom>
          </p:spPr>
        </p:pic>
      </p:grpSp>
      <p:pic>
        <p:nvPicPr>
          <p:cNvPr id="51" name="Picture 50" descr="A blue and black logo&#10;&#10;Description automatically generated">
            <a:extLst>
              <a:ext uri="{FF2B5EF4-FFF2-40B4-BE49-F238E27FC236}">
                <a16:creationId xmlns:a16="http://schemas.microsoft.com/office/drawing/2014/main" id="{A03E2887-3829-D449-0E95-94AE04B6C9EB}"/>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pic>
        <p:nvPicPr>
          <p:cNvPr id="52" name="Graphic 51" descr="Heartbeat outline">
            <a:extLst>
              <a:ext uri="{FF2B5EF4-FFF2-40B4-BE49-F238E27FC236}">
                <a16:creationId xmlns:a16="http://schemas.microsoft.com/office/drawing/2014/main" id="{8C510B12-798E-D789-541C-DD8A2936F484}"/>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3639800" y="800100"/>
            <a:ext cx="3434282" cy="2594431"/>
          </a:xfrm>
          <a:prstGeom prst="rect">
            <a:avLst/>
          </a:prstGeom>
        </p:spPr>
      </p:pic>
      <p:cxnSp>
        <p:nvCxnSpPr>
          <p:cNvPr id="53" name="Straight Connector 52">
            <a:extLst>
              <a:ext uri="{FF2B5EF4-FFF2-40B4-BE49-F238E27FC236}">
                <a16:creationId xmlns:a16="http://schemas.microsoft.com/office/drawing/2014/main" id="{5CEDB302-E349-46BC-A88A-AD95E847B475}"/>
              </a:ext>
            </a:extLst>
          </p:cNvPr>
          <p:cNvCxnSpPr>
            <a:cxnSpLocks/>
          </p:cNvCxnSpPr>
          <p:nvPr/>
        </p:nvCxnSpPr>
        <p:spPr>
          <a:xfrm>
            <a:off x="1828800" y="2095500"/>
            <a:ext cx="12623388" cy="0"/>
          </a:xfrm>
          <a:prstGeom prst="line">
            <a:avLst/>
          </a:prstGeom>
          <a:ln w="57150">
            <a:solidFill>
              <a:srgbClr val="404040"/>
            </a:solidFill>
          </a:ln>
        </p:spPr>
        <p:style>
          <a:lnRef idx="1">
            <a:schemeClr val="accent1"/>
          </a:lnRef>
          <a:fillRef idx="0">
            <a:schemeClr val="accent1"/>
          </a:fillRef>
          <a:effectRef idx="0">
            <a:schemeClr val="accent1"/>
          </a:effectRef>
          <a:fontRef idx="minor">
            <a:schemeClr val="tx1"/>
          </a:fontRef>
        </p:style>
      </p:cxnSp>
      <p:sp>
        <p:nvSpPr>
          <p:cNvPr id="56" name="TextBox 9">
            <a:extLst>
              <a:ext uri="{FF2B5EF4-FFF2-40B4-BE49-F238E27FC236}">
                <a16:creationId xmlns:a16="http://schemas.microsoft.com/office/drawing/2014/main" id="{7470744D-D3AA-0364-F0EF-AF57852F08DE}"/>
              </a:ext>
            </a:extLst>
          </p:cNvPr>
          <p:cNvSpPr txBox="1"/>
          <p:nvPr/>
        </p:nvSpPr>
        <p:spPr>
          <a:xfrm>
            <a:off x="1048988" y="3355717"/>
            <a:ext cx="9437561" cy="1477199"/>
          </a:xfrm>
          <a:prstGeom prst="rect">
            <a:avLst/>
          </a:prstGeom>
        </p:spPr>
        <p:txBody>
          <a:bodyPr wrap="square" lIns="0" tIns="0" rIns="0" bIns="0" rtlCol="0" anchor="t">
            <a:spAutoFit/>
          </a:bodyPr>
          <a:lstStyle/>
          <a:p>
            <a:pPr>
              <a:lnSpc>
                <a:spcPts val="3904"/>
              </a:lnSpc>
            </a:pPr>
            <a:endParaRPr lang="en-US" sz="2800" u="sng" dirty="0">
              <a:solidFill>
                <a:srgbClr val="404040"/>
              </a:solidFill>
              <a:latin typeface="Montserrat" pitchFamily="2" charset="77"/>
            </a:endParaRPr>
          </a:p>
          <a:p>
            <a:pPr marL="345441" lvl="1">
              <a:lnSpc>
                <a:spcPts val="3904"/>
              </a:lnSpc>
            </a:pPr>
            <a:r>
              <a:rPr lang="en-US" sz="2800" dirty="0">
                <a:solidFill>
                  <a:srgbClr val="404040"/>
                </a:solidFill>
                <a:latin typeface="Montserrat" pitchFamily="2" charset="77"/>
              </a:rPr>
              <a:t>In </a:t>
            </a:r>
            <a:r>
              <a:rPr lang="en-US" sz="2800" b="1" dirty="0">
                <a:solidFill>
                  <a:srgbClr val="404040"/>
                </a:solidFill>
                <a:latin typeface="Montserrat" pitchFamily="2" charset="77"/>
              </a:rPr>
              <a:t>Health Data Science </a:t>
            </a:r>
            <a:r>
              <a:rPr lang="en-US" sz="2800" dirty="0">
                <a:solidFill>
                  <a:srgbClr val="404040"/>
                </a:solidFill>
                <a:latin typeface="Montserrat" pitchFamily="2" charset="77"/>
              </a:rPr>
              <a:t>the</a:t>
            </a:r>
            <a:r>
              <a:rPr lang="en-US" sz="2800" b="1" dirty="0">
                <a:solidFill>
                  <a:srgbClr val="404040"/>
                </a:solidFill>
                <a:latin typeface="Montserrat" pitchFamily="2" charset="77"/>
              </a:rPr>
              <a:t> </a:t>
            </a:r>
            <a:r>
              <a:rPr lang="en-US" sz="2800" dirty="0">
                <a:solidFill>
                  <a:srgbClr val="404040"/>
                </a:solidFill>
                <a:latin typeface="Montserrat" pitchFamily="2" charset="77"/>
              </a:rPr>
              <a:t>domains of interest are medicine (micro)biology, biochemistry, etc.</a:t>
            </a:r>
            <a:endParaRPr lang="en-US" sz="3200" dirty="0">
              <a:solidFill>
                <a:srgbClr val="404040"/>
              </a:solidFill>
              <a:latin typeface="Now"/>
            </a:endParaRPr>
          </a:p>
        </p:txBody>
      </p:sp>
    </p:spTree>
    <p:extLst>
      <p:ext uri="{BB962C8B-B14F-4D97-AF65-F5344CB8AC3E}">
        <p14:creationId xmlns:p14="http://schemas.microsoft.com/office/powerpoint/2010/main" val="208478393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442E22F-90C2-7011-FF39-F475EA1565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1000" y="97215"/>
            <a:ext cx="6515100" cy="6515100"/>
          </a:xfrm>
          <a:prstGeom prst="rect">
            <a:avLst/>
          </a:prstGeom>
        </p:spPr>
      </p:pic>
      <p:sp>
        <p:nvSpPr>
          <p:cNvPr id="2" name="TextBox 1">
            <a:extLst>
              <a:ext uri="{FF2B5EF4-FFF2-40B4-BE49-F238E27FC236}">
                <a16:creationId xmlns:a16="http://schemas.microsoft.com/office/drawing/2014/main" id="{622EB82D-60EA-FBAC-8C7E-BDA1CADCE1ED}"/>
              </a:ext>
            </a:extLst>
          </p:cNvPr>
          <p:cNvSpPr txBox="1"/>
          <p:nvPr/>
        </p:nvSpPr>
        <p:spPr>
          <a:xfrm>
            <a:off x="7434146" y="2933700"/>
            <a:ext cx="9101254" cy="1969770"/>
          </a:xfrm>
          <a:prstGeom prst="rect">
            <a:avLst/>
          </a:prstGeom>
          <a:noFill/>
        </p:spPr>
        <p:txBody>
          <a:bodyPr wrap="square" rtlCol="0">
            <a:spAutoFit/>
          </a:bodyPr>
          <a:lstStyle/>
          <a:p>
            <a:pPr>
              <a:lnSpc>
                <a:spcPct val="150000"/>
              </a:lnSpc>
            </a:pPr>
            <a:r>
              <a:rPr lang="en-US" sz="3000" dirty="0">
                <a:latin typeface="Montserrat" pitchFamily="2" charset="77"/>
              </a:rPr>
              <a:t>After this brief intro, how do you see the importance of data science to you personally?</a:t>
            </a:r>
          </a:p>
          <a:p>
            <a:endParaRPr lang="en-US" sz="3200" b="1" dirty="0"/>
          </a:p>
        </p:txBody>
      </p:sp>
      <p:pic>
        <p:nvPicPr>
          <p:cNvPr id="4" name="Picture 3" descr="A blue and black logo&#10;&#10;Description automatically generated">
            <a:extLst>
              <a:ext uri="{FF2B5EF4-FFF2-40B4-BE49-F238E27FC236}">
                <a16:creationId xmlns:a16="http://schemas.microsoft.com/office/drawing/2014/main" id="{E5D6BF97-7C11-2BB4-DC89-BC8B5DDD1D96}"/>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pic>
        <p:nvPicPr>
          <p:cNvPr id="7" name="Graphic 6" descr="Sailboat with solid fill">
            <a:extLst>
              <a:ext uri="{FF2B5EF4-FFF2-40B4-BE49-F238E27FC236}">
                <a16:creationId xmlns:a16="http://schemas.microsoft.com/office/drawing/2014/main" id="{60C0EF6D-0E9E-E736-A384-7F3A13D11B63}"/>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21064378">
            <a:off x="5516161" y="5976521"/>
            <a:ext cx="4188640" cy="4188640"/>
          </a:xfrm>
          <a:prstGeom prst="rect">
            <a:avLst/>
          </a:prstGeom>
        </p:spPr>
      </p:pic>
      <p:grpSp>
        <p:nvGrpSpPr>
          <p:cNvPr id="8" name="Group 7">
            <a:extLst>
              <a:ext uri="{FF2B5EF4-FFF2-40B4-BE49-F238E27FC236}">
                <a16:creationId xmlns:a16="http://schemas.microsoft.com/office/drawing/2014/main" id="{01CD8A0B-DBB8-40D8-AA13-1A8D8AB40BDB}"/>
              </a:ext>
            </a:extLst>
          </p:cNvPr>
          <p:cNvGrpSpPr/>
          <p:nvPr/>
        </p:nvGrpSpPr>
        <p:grpSpPr>
          <a:xfrm>
            <a:off x="-152400" y="8953500"/>
            <a:ext cx="17373600" cy="1524000"/>
            <a:chOff x="-152400" y="8953500"/>
            <a:chExt cx="17373600" cy="1524000"/>
          </a:xfrm>
        </p:grpSpPr>
        <p:grpSp>
          <p:nvGrpSpPr>
            <p:cNvPr id="9" name="Group 8">
              <a:extLst>
                <a:ext uri="{FF2B5EF4-FFF2-40B4-BE49-F238E27FC236}">
                  <a16:creationId xmlns:a16="http://schemas.microsoft.com/office/drawing/2014/main" id="{9EB589CC-1CAB-3976-0500-0C5D84CFE211}"/>
                </a:ext>
              </a:extLst>
            </p:cNvPr>
            <p:cNvGrpSpPr/>
            <p:nvPr/>
          </p:nvGrpSpPr>
          <p:grpSpPr>
            <a:xfrm>
              <a:off x="-152400" y="8953500"/>
              <a:ext cx="3962400" cy="1524000"/>
              <a:chOff x="-152400" y="8953500"/>
              <a:chExt cx="3962400" cy="1524000"/>
            </a:xfrm>
          </p:grpSpPr>
          <p:pic>
            <p:nvPicPr>
              <p:cNvPr id="25" name="Graphic 24" descr="Wave with solid fill">
                <a:extLst>
                  <a:ext uri="{FF2B5EF4-FFF2-40B4-BE49-F238E27FC236}">
                    <a16:creationId xmlns:a16="http://schemas.microsoft.com/office/drawing/2014/main" id="{83D854EA-9971-E340-E957-62CE922B88FF}"/>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52400" y="8953500"/>
                <a:ext cx="1524000" cy="1524000"/>
              </a:xfrm>
              <a:prstGeom prst="rect">
                <a:avLst/>
              </a:prstGeom>
            </p:spPr>
          </p:pic>
          <p:pic>
            <p:nvPicPr>
              <p:cNvPr id="26" name="Graphic 25" descr="Wave with solid fill">
                <a:extLst>
                  <a:ext uri="{FF2B5EF4-FFF2-40B4-BE49-F238E27FC236}">
                    <a16:creationId xmlns:a16="http://schemas.microsoft.com/office/drawing/2014/main" id="{B35E6750-A991-063D-B789-CC364B075B9A}"/>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66800" y="8953500"/>
                <a:ext cx="1524000" cy="1524000"/>
              </a:xfrm>
              <a:prstGeom prst="rect">
                <a:avLst/>
              </a:prstGeom>
            </p:spPr>
          </p:pic>
          <p:pic>
            <p:nvPicPr>
              <p:cNvPr id="34" name="Graphic 33" descr="Wave with solid fill">
                <a:extLst>
                  <a:ext uri="{FF2B5EF4-FFF2-40B4-BE49-F238E27FC236}">
                    <a16:creationId xmlns:a16="http://schemas.microsoft.com/office/drawing/2014/main" id="{B144C2F6-BD83-B719-C615-35A93B7F2E92}"/>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286000" y="8953500"/>
                <a:ext cx="1524000" cy="1524000"/>
              </a:xfrm>
              <a:prstGeom prst="rect">
                <a:avLst/>
              </a:prstGeom>
            </p:spPr>
          </p:pic>
        </p:grpSp>
        <p:grpSp>
          <p:nvGrpSpPr>
            <p:cNvPr id="10" name="Group 9">
              <a:extLst>
                <a:ext uri="{FF2B5EF4-FFF2-40B4-BE49-F238E27FC236}">
                  <a16:creationId xmlns:a16="http://schemas.microsoft.com/office/drawing/2014/main" id="{6538504D-611E-A9B0-6E07-C8BB043CD5AB}"/>
                </a:ext>
              </a:extLst>
            </p:cNvPr>
            <p:cNvGrpSpPr/>
            <p:nvPr/>
          </p:nvGrpSpPr>
          <p:grpSpPr>
            <a:xfrm>
              <a:off x="3505200" y="8953500"/>
              <a:ext cx="3962400" cy="1524000"/>
              <a:chOff x="-152400" y="8953500"/>
              <a:chExt cx="3962400" cy="1524000"/>
            </a:xfrm>
          </p:grpSpPr>
          <p:pic>
            <p:nvPicPr>
              <p:cNvPr id="22" name="Graphic 21" descr="Wave with solid fill">
                <a:extLst>
                  <a:ext uri="{FF2B5EF4-FFF2-40B4-BE49-F238E27FC236}">
                    <a16:creationId xmlns:a16="http://schemas.microsoft.com/office/drawing/2014/main" id="{4782532F-5140-91CB-4988-71D628BD267A}"/>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52400" y="8953500"/>
                <a:ext cx="1524000" cy="1524000"/>
              </a:xfrm>
              <a:prstGeom prst="rect">
                <a:avLst/>
              </a:prstGeom>
            </p:spPr>
          </p:pic>
          <p:pic>
            <p:nvPicPr>
              <p:cNvPr id="23" name="Graphic 22" descr="Wave with solid fill">
                <a:extLst>
                  <a:ext uri="{FF2B5EF4-FFF2-40B4-BE49-F238E27FC236}">
                    <a16:creationId xmlns:a16="http://schemas.microsoft.com/office/drawing/2014/main" id="{1BF10836-74AD-4531-53EA-5DF44D2A4691}"/>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66800" y="8953500"/>
                <a:ext cx="1524000" cy="1524000"/>
              </a:xfrm>
              <a:prstGeom prst="rect">
                <a:avLst/>
              </a:prstGeom>
            </p:spPr>
          </p:pic>
          <p:pic>
            <p:nvPicPr>
              <p:cNvPr id="24" name="Graphic 23" descr="Wave with solid fill">
                <a:extLst>
                  <a:ext uri="{FF2B5EF4-FFF2-40B4-BE49-F238E27FC236}">
                    <a16:creationId xmlns:a16="http://schemas.microsoft.com/office/drawing/2014/main" id="{B1CDF6CA-CBA3-CD7D-307C-176AF819177E}"/>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286000" y="8953500"/>
                <a:ext cx="1524000" cy="1524000"/>
              </a:xfrm>
              <a:prstGeom prst="rect">
                <a:avLst/>
              </a:prstGeom>
            </p:spPr>
          </p:pic>
        </p:grpSp>
        <p:grpSp>
          <p:nvGrpSpPr>
            <p:cNvPr id="11" name="Group 10">
              <a:extLst>
                <a:ext uri="{FF2B5EF4-FFF2-40B4-BE49-F238E27FC236}">
                  <a16:creationId xmlns:a16="http://schemas.microsoft.com/office/drawing/2014/main" id="{39682973-4021-5E2A-118F-0EED2262236B}"/>
                </a:ext>
              </a:extLst>
            </p:cNvPr>
            <p:cNvGrpSpPr/>
            <p:nvPr/>
          </p:nvGrpSpPr>
          <p:grpSpPr>
            <a:xfrm>
              <a:off x="7162800" y="8953500"/>
              <a:ext cx="3962400" cy="1524000"/>
              <a:chOff x="-152400" y="8953500"/>
              <a:chExt cx="3962400" cy="1524000"/>
            </a:xfrm>
          </p:grpSpPr>
          <p:pic>
            <p:nvPicPr>
              <p:cNvPr id="19" name="Graphic 18" descr="Wave with solid fill">
                <a:extLst>
                  <a:ext uri="{FF2B5EF4-FFF2-40B4-BE49-F238E27FC236}">
                    <a16:creationId xmlns:a16="http://schemas.microsoft.com/office/drawing/2014/main" id="{E314F8AF-5E8F-905A-D011-8EE7266CB501}"/>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52400" y="8953500"/>
                <a:ext cx="1524000" cy="1524000"/>
              </a:xfrm>
              <a:prstGeom prst="rect">
                <a:avLst/>
              </a:prstGeom>
            </p:spPr>
          </p:pic>
          <p:pic>
            <p:nvPicPr>
              <p:cNvPr id="20" name="Graphic 19" descr="Wave with solid fill">
                <a:extLst>
                  <a:ext uri="{FF2B5EF4-FFF2-40B4-BE49-F238E27FC236}">
                    <a16:creationId xmlns:a16="http://schemas.microsoft.com/office/drawing/2014/main" id="{158C1435-6576-1182-B661-6DEA332E997F}"/>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66800" y="8953500"/>
                <a:ext cx="1524000" cy="1524000"/>
              </a:xfrm>
              <a:prstGeom prst="rect">
                <a:avLst/>
              </a:prstGeom>
            </p:spPr>
          </p:pic>
          <p:pic>
            <p:nvPicPr>
              <p:cNvPr id="21" name="Graphic 20" descr="Wave with solid fill">
                <a:extLst>
                  <a:ext uri="{FF2B5EF4-FFF2-40B4-BE49-F238E27FC236}">
                    <a16:creationId xmlns:a16="http://schemas.microsoft.com/office/drawing/2014/main" id="{8078BD97-8BED-932A-BA6A-34588FB78549}"/>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286000" y="8953500"/>
                <a:ext cx="1524000" cy="1524000"/>
              </a:xfrm>
              <a:prstGeom prst="rect">
                <a:avLst/>
              </a:prstGeom>
            </p:spPr>
          </p:pic>
        </p:grpSp>
        <p:grpSp>
          <p:nvGrpSpPr>
            <p:cNvPr id="12" name="Group 11">
              <a:extLst>
                <a:ext uri="{FF2B5EF4-FFF2-40B4-BE49-F238E27FC236}">
                  <a16:creationId xmlns:a16="http://schemas.microsoft.com/office/drawing/2014/main" id="{22EA6B2E-4AFC-908E-2B02-8A5DF9115AC5}"/>
                </a:ext>
              </a:extLst>
            </p:cNvPr>
            <p:cNvGrpSpPr/>
            <p:nvPr/>
          </p:nvGrpSpPr>
          <p:grpSpPr>
            <a:xfrm>
              <a:off x="10820400" y="8953500"/>
              <a:ext cx="3962400" cy="1524000"/>
              <a:chOff x="-152400" y="8953500"/>
              <a:chExt cx="3962400" cy="1524000"/>
            </a:xfrm>
          </p:grpSpPr>
          <p:pic>
            <p:nvPicPr>
              <p:cNvPr id="16" name="Graphic 15" descr="Wave with solid fill">
                <a:extLst>
                  <a:ext uri="{FF2B5EF4-FFF2-40B4-BE49-F238E27FC236}">
                    <a16:creationId xmlns:a16="http://schemas.microsoft.com/office/drawing/2014/main" id="{35E1890B-EA27-9309-2B26-A5573EB894E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52400" y="8953500"/>
                <a:ext cx="1524000" cy="1524000"/>
              </a:xfrm>
              <a:prstGeom prst="rect">
                <a:avLst/>
              </a:prstGeom>
            </p:spPr>
          </p:pic>
          <p:pic>
            <p:nvPicPr>
              <p:cNvPr id="17" name="Graphic 16" descr="Wave with solid fill">
                <a:extLst>
                  <a:ext uri="{FF2B5EF4-FFF2-40B4-BE49-F238E27FC236}">
                    <a16:creationId xmlns:a16="http://schemas.microsoft.com/office/drawing/2014/main" id="{7AA5CBF0-4E0F-2059-BAF3-47EF6E183645}"/>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66800" y="8953500"/>
                <a:ext cx="1524000" cy="1524000"/>
              </a:xfrm>
              <a:prstGeom prst="rect">
                <a:avLst/>
              </a:prstGeom>
            </p:spPr>
          </p:pic>
          <p:pic>
            <p:nvPicPr>
              <p:cNvPr id="18" name="Graphic 17" descr="Wave with solid fill">
                <a:extLst>
                  <a:ext uri="{FF2B5EF4-FFF2-40B4-BE49-F238E27FC236}">
                    <a16:creationId xmlns:a16="http://schemas.microsoft.com/office/drawing/2014/main" id="{A9D89080-78F8-3A0D-4291-68C0BB00A0D5}"/>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286000" y="8953500"/>
                <a:ext cx="1524000" cy="1524000"/>
              </a:xfrm>
              <a:prstGeom prst="rect">
                <a:avLst/>
              </a:prstGeom>
            </p:spPr>
          </p:pic>
        </p:grpSp>
        <p:grpSp>
          <p:nvGrpSpPr>
            <p:cNvPr id="13" name="Group 12">
              <a:extLst>
                <a:ext uri="{FF2B5EF4-FFF2-40B4-BE49-F238E27FC236}">
                  <a16:creationId xmlns:a16="http://schemas.microsoft.com/office/drawing/2014/main" id="{D0751076-DDA1-79E8-A2A4-F139D9DA1F0A}"/>
                </a:ext>
              </a:extLst>
            </p:cNvPr>
            <p:cNvGrpSpPr/>
            <p:nvPr/>
          </p:nvGrpSpPr>
          <p:grpSpPr>
            <a:xfrm>
              <a:off x="14478000" y="8953500"/>
              <a:ext cx="2743200" cy="1524000"/>
              <a:chOff x="-152400" y="8953500"/>
              <a:chExt cx="2743200" cy="1524000"/>
            </a:xfrm>
          </p:grpSpPr>
          <p:pic>
            <p:nvPicPr>
              <p:cNvPr id="14" name="Graphic 13" descr="Wave with solid fill">
                <a:extLst>
                  <a:ext uri="{FF2B5EF4-FFF2-40B4-BE49-F238E27FC236}">
                    <a16:creationId xmlns:a16="http://schemas.microsoft.com/office/drawing/2014/main" id="{9FF64837-40C9-4757-04A0-74D209E57D5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52400" y="8953500"/>
                <a:ext cx="1524000" cy="1524000"/>
              </a:xfrm>
              <a:prstGeom prst="rect">
                <a:avLst/>
              </a:prstGeom>
            </p:spPr>
          </p:pic>
          <p:pic>
            <p:nvPicPr>
              <p:cNvPr id="15" name="Graphic 14" descr="Wave with solid fill">
                <a:extLst>
                  <a:ext uri="{FF2B5EF4-FFF2-40B4-BE49-F238E27FC236}">
                    <a16:creationId xmlns:a16="http://schemas.microsoft.com/office/drawing/2014/main" id="{3551A471-4149-4751-4D5B-5D834E466F5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66800" y="8953500"/>
                <a:ext cx="1524000" cy="1524000"/>
              </a:xfrm>
              <a:prstGeom prst="rect">
                <a:avLst/>
              </a:prstGeom>
            </p:spPr>
          </p:pic>
        </p:grpSp>
      </p:grpSp>
    </p:spTree>
    <p:extLst>
      <p:ext uri="{BB962C8B-B14F-4D97-AF65-F5344CB8AC3E}">
        <p14:creationId xmlns:p14="http://schemas.microsoft.com/office/powerpoint/2010/main" val="326167558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5FC4DD1-F21C-4C38-9C4F-5F86D04CF90F}"/>
              </a:ext>
            </a:extLst>
          </p:cNvPr>
          <p:cNvSpPr txBox="1"/>
          <p:nvPr/>
        </p:nvSpPr>
        <p:spPr>
          <a:xfrm>
            <a:off x="2286000" y="3574368"/>
            <a:ext cx="13411200" cy="1815882"/>
          </a:xfrm>
          <a:prstGeom prst="rect">
            <a:avLst/>
          </a:prstGeom>
          <a:noFill/>
        </p:spPr>
        <p:txBody>
          <a:bodyPr wrap="square" lIns="91440" tIns="45720" rIns="91440" bIns="45720" rtlCol="0" anchor="t">
            <a:spAutoFit/>
          </a:bodyPr>
          <a:lstStyle/>
          <a:p>
            <a:pPr algn="ctr"/>
            <a:r>
              <a:rPr lang="en-US" sz="2800" dirty="0">
                <a:latin typeface="Montserrat" pitchFamily="2" charset="77"/>
              </a:rPr>
              <a:t>Which of the </a:t>
            </a:r>
            <a:r>
              <a:rPr lang="en-US" sz="2800" b="1" dirty="0">
                <a:latin typeface="Montserrat" pitchFamily="2" charset="77"/>
              </a:rPr>
              <a:t>roles </a:t>
            </a:r>
            <a:r>
              <a:rPr lang="en-US" sz="2800" dirty="0">
                <a:latin typeface="Montserrat" pitchFamily="2" charset="77"/>
              </a:rPr>
              <a:t>we have introduced </a:t>
            </a:r>
            <a:r>
              <a:rPr lang="en-US" sz="2800" b="1" dirty="0">
                <a:latin typeface="Montserrat" pitchFamily="2" charset="77"/>
              </a:rPr>
              <a:t>do you see yourself in</a:t>
            </a:r>
            <a:r>
              <a:rPr lang="en-US" sz="2800" dirty="0">
                <a:latin typeface="Montserrat" pitchFamily="2" charset="77"/>
              </a:rPr>
              <a:t>? </a:t>
            </a:r>
          </a:p>
          <a:p>
            <a:pPr algn="ctr"/>
            <a:endParaRPr lang="en-US" sz="2800" dirty="0">
              <a:latin typeface="Montserrat" pitchFamily="2" charset="77"/>
            </a:endParaRPr>
          </a:p>
          <a:p>
            <a:pPr algn="ctr"/>
            <a:r>
              <a:rPr lang="en-US" sz="2800" dirty="0">
                <a:latin typeface="Montserrat"/>
              </a:rPr>
              <a:t>Do you have people in your group or among your collaborators to fill the other roles? If not, </a:t>
            </a:r>
            <a:r>
              <a:rPr lang="en-US" sz="2800" b="1" dirty="0">
                <a:latin typeface="Montserrat"/>
              </a:rPr>
              <a:t>what are the alternatives?</a:t>
            </a:r>
          </a:p>
        </p:txBody>
      </p:sp>
      <p:pic>
        <p:nvPicPr>
          <p:cNvPr id="29" name="Picture 28" descr="A blue and black logo&#10;&#10;Description automatically generated">
            <a:extLst>
              <a:ext uri="{FF2B5EF4-FFF2-40B4-BE49-F238E27FC236}">
                <a16:creationId xmlns:a16="http://schemas.microsoft.com/office/drawing/2014/main" id="{7C281FBD-157D-FCAF-230F-7C9C8CB06485}"/>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pic>
        <p:nvPicPr>
          <p:cNvPr id="30" name="Graphic 29" descr="Sailboat with solid fill">
            <a:extLst>
              <a:ext uri="{FF2B5EF4-FFF2-40B4-BE49-F238E27FC236}">
                <a16:creationId xmlns:a16="http://schemas.microsoft.com/office/drawing/2014/main" id="{C0233A64-9664-B7CC-9133-500D9D9AEA4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010400" y="5916386"/>
            <a:ext cx="4343401" cy="4343401"/>
          </a:xfrm>
          <a:prstGeom prst="rect">
            <a:avLst/>
          </a:prstGeom>
        </p:spPr>
      </p:pic>
      <p:pic>
        <p:nvPicPr>
          <p:cNvPr id="31" name="Graphic 30" descr="Boardroom with solid fill">
            <a:extLst>
              <a:ext uri="{FF2B5EF4-FFF2-40B4-BE49-F238E27FC236}">
                <a16:creationId xmlns:a16="http://schemas.microsoft.com/office/drawing/2014/main" id="{ACE91EEA-88E6-655D-4F93-0004ABA7BC54}"/>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8294756" y="7581900"/>
            <a:ext cx="1611244" cy="1611244"/>
          </a:xfrm>
          <a:prstGeom prst="rect">
            <a:avLst/>
          </a:prstGeom>
        </p:spPr>
      </p:pic>
      <p:grpSp>
        <p:nvGrpSpPr>
          <p:cNvPr id="32" name="Group 31">
            <a:extLst>
              <a:ext uri="{FF2B5EF4-FFF2-40B4-BE49-F238E27FC236}">
                <a16:creationId xmlns:a16="http://schemas.microsoft.com/office/drawing/2014/main" id="{942267E1-D4DE-FC07-EEB4-FED0D6815D6F}"/>
              </a:ext>
            </a:extLst>
          </p:cNvPr>
          <p:cNvGrpSpPr/>
          <p:nvPr/>
        </p:nvGrpSpPr>
        <p:grpSpPr>
          <a:xfrm>
            <a:off x="-152400" y="8953500"/>
            <a:ext cx="17373600" cy="1524000"/>
            <a:chOff x="-152400" y="8953500"/>
            <a:chExt cx="17373600" cy="1524000"/>
          </a:xfrm>
        </p:grpSpPr>
        <p:grpSp>
          <p:nvGrpSpPr>
            <p:cNvPr id="34" name="Group 33">
              <a:extLst>
                <a:ext uri="{FF2B5EF4-FFF2-40B4-BE49-F238E27FC236}">
                  <a16:creationId xmlns:a16="http://schemas.microsoft.com/office/drawing/2014/main" id="{C99739D1-7191-7959-8563-923D91696B88}"/>
                </a:ext>
              </a:extLst>
            </p:cNvPr>
            <p:cNvGrpSpPr/>
            <p:nvPr/>
          </p:nvGrpSpPr>
          <p:grpSpPr>
            <a:xfrm>
              <a:off x="-152400" y="8953500"/>
              <a:ext cx="3962400" cy="1524000"/>
              <a:chOff x="-152400" y="8953500"/>
              <a:chExt cx="3962400" cy="1524000"/>
            </a:xfrm>
          </p:grpSpPr>
          <p:pic>
            <p:nvPicPr>
              <p:cNvPr id="50" name="Graphic 49" descr="Wave with solid fill">
                <a:extLst>
                  <a:ext uri="{FF2B5EF4-FFF2-40B4-BE49-F238E27FC236}">
                    <a16:creationId xmlns:a16="http://schemas.microsoft.com/office/drawing/2014/main" id="{34B70958-232E-F21B-D0C5-3F773192EA01}"/>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52400" y="8953500"/>
                <a:ext cx="1524000" cy="1524000"/>
              </a:xfrm>
              <a:prstGeom prst="rect">
                <a:avLst/>
              </a:prstGeom>
            </p:spPr>
          </p:pic>
          <p:pic>
            <p:nvPicPr>
              <p:cNvPr id="51" name="Graphic 50" descr="Wave with solid fill">
                <a:extLst>
                  <a:ext uri="{FF2B5EF4-FFF2-40B4-BE49-F238E27FC236}">
                    <a16:creationId xmlns:a16="http://schemas.microsoft.com/office/drawing/2014/main" id="{B074E469-2A30-7C89-BA47-295319D87B13}"/>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066800" y="8953500"/>
                <a:ext cx="1524000" cy="1524000"/>
              </a:xfrm>
              <a:prstGeom prst="rect">
                <a:avLst/>
              </a:prstGeom>
            </p:spPr>
          </p:pic>
          <p:pic>
            <p:nvPicPr>
              <p:cNvPr id="52" name="Graphic 51" descr="Wave with solid fill">
                <a:extLst>
                  <a:ext uri="{FF2B5EF4-FFF2-40B4-BE49-F238E27FC236}">
                    <a16:creationId xmlns:a16="http://schemas.microsoft.com/office/drawing/2014/main" id="{955D916D-FCE8-1F54-1F3C-600318EF99BD}"/>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2286000" y="8953500"/>
                <a:ext cx="1524000" cy="1524000"/>
              </a:xfrm>
              <a:prstGeom prst="rect">
                <a:avLst/>
              </a:prstGeom>
            </p:spPr>
          </p:pic>
        </p:grpSp>
        <p:grpSp>
          <p:nvGrpSpPr>
            <p:cNvPr id="35" name="Group 34">
              <a:extLst>
                <a:ext uri="{FF2B5EF4-FFF2-40B4-BE49-F238E27FC236}">
                  <a16:creationId xmlns:a16="http://schemas.microsoft.com/office/drawing/2014/main" id="{4FFC49F1-96E0-E577-2CBE-714873D9783B}"/>
                </a:ext>
              </a:extLst>
            </p:cNvPr>
            <p:cNvGrpSpPr/>
            <p:nvPr/>
          </p:nvGrpSpPr>
          <p:grpSpPr>
            <a:xfrm>
              <a:off x="3505200" y="8953500"/>
              <a:ext cx="3962400" cy="1524000"/>
              <a:chOff x="-152400" y="8953500"/>
              <a:chExt cx="3962400" cy="1524000"/>
            </a:xfrm>
          </p:grpSpPr>
          <p:pic>
            <p:nvPicPr>
              <p:cNvPr id="47" name="Graphic 46" descr="Wave with solid fill">
                <a:extLst>
                  <a:ext uri="{FF2B5EF4-FFF2-40B4-BE49-F238E27FC236}">
                    <a16:creationId xmlns:a16="http://schemas.microsoft.com/office/drawing/2014/main" id="{D4992FAA-313D-9C1A-F009-6C8A214CF1C6}"/>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52400" y="8953500"/>
                <a:ext cx="1524000" cy="1524000"/>
              </a:xfrm>
              <a:prstGeom prst="rect">
                <a:avLst/>
              </a:prstGeom>
            </p:spPr>
          </p:pic>
          <p:pic>
            <p:nvPicPr>
              <p:cNvPr id="48" name="Graphic 47" descr="Wave with solid fill">
                <a:extLst>
                  <a:ext uri="{FF2B5EF4-FFF2-40B4-BE49-F238E27FC236}">
                    <a16:creationId xmlns:a16="http://schemas.microsoft.com/office/drawing/2014/main" id="{66B2D228-4F91-3684-B2A7-B3EF60E79EB2}"/>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066800" y="8953500"/>
                <a:ext cx="1524000" cy="1524000"/>
              </a:xfrm>
              <a:prstGeom prst="rect">
                <a:avLst/>
              </a:prstGeom>
            </p:spPr>
          </p:pic>
          <p:pic>
            <p:nvPicPr>
              <p:cNvPr id="49" name="Graphic 48" descr="Wave with solid fill">
                <a:extLst>
                  <a:ext uri="{FF2B5EF4-FFF2-40B4-BE49-F238E27FC236}">
                    <a16:creationId xmlns:a16="http://schemas.microsoft.com/office/drawing/2014/main" id="{19F21467-3278-7B11-1D9F-DE9F66A6083B}"/>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2286000" y="8953500"/>
                <a:ext cx="1524000" cy="1524000"/>
              </a:xfrm>
              <a:prstGeom prst="rect">
                <a:avLst/>
              </a:prstGeom>
            </p:spPr>
          </p:pic>
        </p:grpSp>
        <p:grpSp>
          <p:nvGrpSpPr>
            <p:cNvPr id="36" name="Group 35">
              <a:extLst>
                <a:ext uri="{FF2B5EF4-FFF2-40B4-BE49-F238E27FC236}">
                  <a16:creationId xmlns:a16="http://schemas.microsoft.com/office/drawing/2014/main" id="{136ACD46-96C8-2065-5AAE-FE792E292DA7}"/>
                </a:ext>
              </a:extLst>
            </p:cNvPr>
            <p:cNvGrpSpPr/>
            <p:nvPr/>
          </p:nvGrpSpPr>
          <p:grpSpPr>
            <a:xfrm>
              <a:off x="7162800" y="8953500"/>
              <a:ext cx="3962400" cy="1524000"/>
              <a:chOff x="-152400" y="8953500"/>
              <a:chExt cx="3962400" cy="1524000"/>
            </a:xfrm>
          </p:grpSpPr>
          <p:pic>
            <p:nvPicPr>
              <p:cNvPr id="44" name="Graphic 43" descr="Wave with solid fill">
                <a:extLst>
                  <a:ext uri="{FF2B5EF4-FFF2-40B4-BE49-F238E27FC236}">
                    <a16:creationId xmlns:a16="http://schemas.microsoft.com/office/drawing/2014/main" id="{86BB65A0-FA37-4598-ECBF-DC159A8A50B1}"/>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52400" y="8953500"/>
                <a:ext cx="1524000" cy="1524000"/>
              </a:xfrm>
              <a:prstGeom prst="rect">
                <a:avLst/>
              </a:prstGeom>
            </p:spPr>
          </p:pic>
          <p:pic>
            <p:nvPicPr>
              <p:cNvPr id="45" name="Graphic 44" descr="Wave with solid fill">
                <a:extLst>
                  <a:ext uri="{FF2B5EF4-FFF2-40B4-BE49-F238E27FC236}">
                    <a16:creationId xmlns:a16="http://schemas.microsoft.com/office/drawing/2014/main" id="{D38099CF-CF4F-4BD8-F70F-E849B5386B30}"/>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066800" y="8953500"/>
                <a:ext cx="1524000" cy="1524000"/>
              </a:xfrm>
              <a:prstGeom prst="rect">
                <a:avLst/>
              </a:prstGeom>
            </p:spPr>
          </p:pic>
          <p:pic>
            <p:nvPicPr>
              <p:cNvPr id="46" name="Graphic 45" descr="Wave with solid fill">
                <a:extLst>
                  <a:ext uri="{FF2B5EF4-FFF2-40B4-BE49-F238E27FC236}">
                    <a16:creationId xmlns:a16="http://schemas.microsoft.com/office/drawing/2014/main" id="{315EBCEE-6C89-3511-E4C1-BECA6AC21B37}"/>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2286000" y="8953500"/>
                <a:ext cx="1524000" cy="1524000"/>
              </a:xfrm>
              <a:prstGeom prst="rect">
                <a:avLst/>
              </a:prstGeom>
            </p:spPr>
          </p:pic>
        </p:grpSp>
        <p:grpSp>
          <p:nvGrpSpPr>
            <p:cNvPr id="37" name="Group 36">
              <a:extLst>
                <a:ext uri="{FF2B5EF4-FFF2-40B4-BE49-F238E27FC236}">
                  <a16:creationId xmlns:a16="http://schemas.microsoft.com/office/drawing/2014/main" id="{A662A281-C6B8-9BFC-3C82-A8A2DE9A02AD}"/>
                </a:ext>
              </a:extLst>
            </p:cNvPr>
            <p:cNvGrpSpPr/>
            <p:nvPr/>
          </p:nvGrpSpPr>
          <p:grpSpPr>
            <a:xfrm>
              <a:off x="10820400" y="8953500"/>
              <a:ext cx="3962400" cy="1524000"/>
              <a:chOff x="-152400" y="8953500"/>
              <a:chExt cx="3962400" cy="1524000"/>
            </a:xfrm>
          </p:grpSpPr>
          <p:pic>
            <p:nvPicPr>
              <p:cNvPr id="41" name="Graphic 40" descr="Wave with solid fill">
                <a:extLst>
                  <a:ext uri="{FF2B5EF4-FFF2-40B4-BE49-F238E27FC236}">
                    <a16:creationId xmlns:a16="http://schemas.microsoft.com/office/drawing/2014/main" id="{EA9B46CA-6778-C43D-C621-3E3B98FEF82A}"/>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52400" y="8953500"/>
                <a:ext cx="1524000" cy="1524000"/>
              </a:xfrm>
              <a:prstGeom prst="rect">
                <a:avLst/>
              </a:prstGeom>
            </p:spPr>
          </p:pic>
          <p:pic>
            <p:nvPicPr>
              <p:cNvPr id="42" name="Graphic 41" descr="Wave with solid fill">
                <a:extLst>
                  <a:ext uri="{FF2B5EF4-FFF2-40B4-BE49-F238E27FC236}">
                    <a16:creationId xmlns:a16="http://schemas.microsoft.com/office/drawing/2014/main" id="{78C02828-DE72-9306-BE91-22E7583E3CFF}"/>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066800" y="8953500"/>
                <a:ext cx="1524000" cy="1524000"/>
              </a:xfrm>
              <a:prstGeom prst="rect">
                <a:avLst/>
              </a:prstGeom>
            </p:spPr>
          </p:pic>
          <p:pic>
            <p:nvPicPr>
              <p:cNvPr id="43" name="Graphic 42" descr="Wave with solid fill">
                <a:extLst>
                  <a:ext uri="{FF2B5EF4-FFF2-40B4-BE49-F238E27FC236}">
                    <a16:creationId xmlns:a16="http://schemas.microsoft.com/office/drawing/2014/main" id="{53B88607-AF09-5FD6-804A-93F7C87182CB}"/>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2286000" y="8953500"/>
                <a:ext cx="1524000" cy="1524000"/>
              </a:xfrm>
              <a:prstGeom prst="rect">
                <a:avLst/>
              </a:prstGeom>
            </p:spPr>
          </p:pic>
        </p:grpSp>
        <p:grpSp>
          <p:nvGrpSpPr>
            <p:cNvPr id="38" name="Group 37">
              <a:extLst>
                <a:ext uri="{FF2B5EF4-FFF2-40B4-BE49-F238E27FC236}">
                  <a16:creationId xmlns:a16="http://schemas.microsoft.com/office/drawing/2014/main" id="{C9B424CD-C2CA-C7CE-75F2-12544BDD249E}"/>
                </a:ext>
              </a:extLst>
            </p:cNvPr>
            <p:cNvGrpSpPr/>
            <p:nvPr/>
          </p:nvGrpSpPr>
          <p:grpSpPr>
            <a:xfrm>
              <a:off x="14478000" y="8953500"/>
              <a:ext cx="2743200" cy="1524000"/>
              <a:chOff x="-152400" y="8953500"/>
              <a:chExt cx="2743200" cy="1524000"/>
            </a:xfrm>
          </p:grpSpPr>
          <p:pic>
            <p:nvPicPr>
              <p:cNvPr id="39" name="Graphic 38" descr="Wave with solid fill">
                <a:extLst>
                  <a:ext uri="{FF2B5EF4-FFF2-40B4-BE49-F238E27FC236}">
                    <a16:creationId xmlns:a16="http://schemas.microsoft.com/office/drawing/2014/main" id="{EE3BF7C4-2414-4F80-451D-8E232CF00C47}"/>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52400" y="8953500"/>
                <a:ext cx="1524000" cy="1524000"/>
              </a:xfrm>
              <a:prstGeom prst="rect">
                <a:avLst/>
              </a:prstGeom>
            </p:spPr>
          </p:pic>
          <p:pic>
            <p:nvPicPr>
              <p:cNvPr id="40" name="Graphic 39" descr="Wave with solid fill">
                <a:extLst>
                  <a:ext uri="{FF2B5EF4-FFF2-40B4-BE49-F238E27FC236}">
                    <a16:creationId xmlns:a16="http://schemas.microsoft.com/office/drawing/2014/main" id="{A89715D3-7E75-15B4-7BCB-32C1579460EF}"/>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066800" y="8953500"/>
                <a:ext cx="1524000" cy="1524000"/>
              </a:xfrm>
              <a:prstGeom prst="rect">
                <a:avLst/>
              </a:prstGeom>
            </p:spPr>
          </p:pic>
        </p:grpSp>
      </p:grpSp>
      <p:sp>
        <p:nvSpPr>
          <p:cNvPr id="4" name="Rounded Rectangle 3">
            <a:extLst>
              <a:ext uri="{FF2B5EF4-FFF2-40B4-BE49-F238E27FC236}">
                <a16:creationId xmlns:a16="http://schemas.microsoft.com/office/drawing/2014/main" id="{3026C225-405F-D664-BB7A-0C4F75FDFD50}"/>
              </a:ext>
            </a:extLst>
          </p:cNvPr>
          <p:cNvSpPr/>
          <p:nvPr/>
        </p:nvSpPr>
        <p:spPr>
          <a:xfrm>
            <a:off x="4234764" y="903355"/>
            <a:ext cx="9328836" cy="1268345"/>
          </a:xfrm>
          <a:prstGeom prst="roundRect">
            <a:avLst/>
          </a:prstGeom>
          <a:solidFill>
            <a:srgbClr val="8EB4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dirty="0"/>
          </a:p>
        </p:txBody>
      </p:sp>
      <p:sp>
        <p:nvSpPr>
          <p:cNvPr id="5" name="TextBox 3">
            <a:extLst>
              <a:ext uri="{FF2B5EF4-FFF2-40B4-BE49-F238E27FC236}">
                <a16:creationId xmlns:a16="http://schemas.microsoft.com/office/drawing/2014/main" id="{0B366F11-0209-B397-05AE-36EAF648492A}"/>
              </a:ext>
            </a:extLst>
          </p:cNvPr>
          <p:cNvSpPr txBox="1"/>
          <p:nvPr/>
        </p:nvSpPr>
        <p:spPr>
          <a:xfrm>
            <a:off x="3850105" y="1104900"/>
            <a:ext cx="10203131" cy="940322"/>
          </a:xfrm>
          <a:prstGeom prst="rect">
            <a:avLst/>
          </a:prstGeom>
        </p:spPr>
        <p:txBody>
          <a:bodyPr wrap="square" lIns="0" tIns="0" rIns="0" bIns="0" rtlCol="0" anchor="t">
            <a:spAutoFit/>
          </a:bodyPr>
          <a:lstStyle/>
          <a:p>
            <a:pPr algn="ctr">
              <a:lnSpc>
                <a:spcPts val="7807"/>
              </a:lnSpc>
              <a:spcBef>
                <a:spcPct val="0"/>
              </a:spcBef>
            </a:pPr>
            <a:r>
              <a:rPr lang="en-US" sz="5400" b="1" dirty="0">
                <a:solidFill>
                  <a:schemeClr val="bg1"/>
                </a:solidFill>
                <a:latin typeface="Montserrat" pitchFamily="2" charset="77"/>
              </a:rPr>
              <a:t>GROUP DISCUSSION</a:t>
            </a:r>
          </a:p>
        </p:txBody>
      </p:sp>
    </p:spTree>
    <p:extLst>
      <p:ext uri="{BB962C8B-B14F-4D97-AF65-F5344CB8AC3E}">
        <p14:creationId xmlns:p14="http://schemas.microsoft.com/office/powerpoint/2010/main" val="36831760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F0D7CB6C-31FC-4643-4521-B653264116C6}"/>
              </a:ext>
            </a:extLst>
          </p:cNvPr>
          <p:cNvGrpSpPr/>
          <p:nvPr/>
        </p:nvGrpSpPr>
        <p:grpSpPr>
          <a:xfrm flipH="1">
            <a:off x="0" y="7388523"/>
            <a:ext cx="18288000" cy="3308091"/>
            <a:chOff x="0" y="2616764"/>
            <a:chExt cx="7528484" cy="4241236"/>
          </a:xfrm>
        </p:grpSpPr>
        <p:pic>
          <p:nvPicPr>
            <p:cNvPr id="6" name="Picture 5" descr="A picture containing vector graphics, design&#10;&#10;Description automatically generated">
              <a:extLst>
                <a:ext uri="{FF2B5EF4-FFF2-40B4-BE49-F238E27FC236}">
                  <a16:creationId xmlns:a16="http://schemas.microsoft.com/office/drawing/2014/main" id="{85F21299-2493-6CA4-E311-21541FE9C1C7}"/>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0" y="2616764"/>
              <a:ext cx="7528484" cy="4241236"/>
            </a:xfrm>
            <a:prstGeom prst="rect">
              <a:avLst/>
            </a:prstGeom>
          </p:spPr>
        </p:pic>
        <p:sp>
          <p:nvSpPr>
            <p:cNvPr id="9" name="Rectangle 8">
              <a:extLst>
                <a:ext uri="{FF2B5EF4-FFF2-40B4-BE49-F238E27FC236}">
                  <a16:creationId xmlns:a16="http://schemas.microsoft.com/office/drawing/2014/main" id="{4636CAD5-C4B8-8D80-09A8-06FC9DF49F1B}"/>
                </a:ext>
              </a:extLst>
            </p:cNvPr>
            <p:cNvSpPr/>
            <p:nvPr/>
          </p:nvSpPr>
          <p:spPr>
            <a:xfrm>
              <a:off x="3764242" y="4085863"/>
              <a:ext cx="1953652" cy="86810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700"/>
            </a:p>
          </p:txBody>
        </p:sp>
      </p:grpSp>
      <p:sp>
        <p:nvSpPr>
          <p:cNvPr id="2" name="Title 1">
            <a:extLst>
              <a:ext uri="{FF2B5EF4-FFF2-40B4-BE49-F238E27FC236}">
                <a16:creationId xmlns:a16="http://schemas.microsoft.com/office/drawing/2014/main" id="{035097B5-71AF-A6DE-A90F-9E6A7DF8C765}"/>
              </a:ext>
            </a:extLst>
          </p:cNvPr>
          <p:cNvSpPr>
            <a:spLocks noGrp="1"/>
          </p:cNvSpPr>
          <p:nvPr>
            <p:ph type="title"/>
          </p:nvPr>
        </p:nvSpPr>
        <p:spPr>
          <a:xfrm>
            <a:off x="1782285" y="1102714"/>
            <a:ext cx="14417533" cy="761000"/>
          </a:xfrm>
        </p:spPr>
        <p:txBody>
          <a:bodyPr>
            <a:normAutofit fontScale="90000"/>
          </a:bodyPr>
          <a:lstStyle/>
          <a:p>
            <a:r>
              <a:rPr lang="en-US" sz="6000" b="1" dirty="0">
                <a:solidFill>
                  <a:srgbClr val="404040"/>
                </a:solidFill>
                <a:latin typeface="Montserrat" pitchFamily="2" charset="77"/>
                <a:cs typeface="Futura Condensed Medium" panose="020B0602020204020303" pitchFamily="34" charset="-79"/>
              </a:rPr>
              <a:t>Center for Health Data Science (HeaDS)</a:t>
            </a:r>
          </a:p>
        </p:txBody>
      </p:sp>
      <p:sp>
        <p:nvSpPr>
          <p:cNvPr id="15" name="TextBox 14">
            <a:extLst>
              <a:ext uri="{FF2B5EF4-FFF2-40B4-BE49-F238E27FC236}">
                <a16:creationId xmlns:a16="http://schemas.microsoft.com/office/drawing/2014/main" id="{3DE2745E-76A4-5FB0-9623-0978AFE0A99A}"/>
              </a:ext>
            </a:extLst>
          </p:cNvPr>
          <p:cNvSpPr txBox="1"/>
          <p:nvPr/>
        </p:nvSpPr>
        <p:spPr>
          <a:xfrm>
            <a:off x="1782285" y="2804320"/>
            <a:ext cx="13216555" cy="5447645"/>
          </a:xfrm>
          <a:prstGeom prst="rect">
            <a:avLst/>
          </a:prstGeom>
          <a:noFill/>
        </p:spPr>
        <p:txBody>
          <a:bodyPr wrap="square" rtlCol="0">
            <a:spAutoFit/>
          </a:bodyPr>
          <a:lstStyle/>
          <a:p>
            <a:r>
              <a:rPr lang="en-US" sz="3000" dirty="0">
                <a:solidFill>
                  <a:srgbClr val="404040"/>
                </a:solidFill>
                <a:latin typeface="Montserrat" pitchFamily="2" charset="77"/>
                <a:cs typeface="Futura Condensed Medium" panose="020B0602020204020303" pitchFamily="34" charset="-79"/>
              </a:rPr>
              <a:t>The </a:t>
            </a:r>
            <a:r>
              <a:rPr lang="en-US" sz="3000" b="1" dirty="0">
                <a:solidFill>
                  <a:srgbClr val="404040"/>
                </a:solidFill>
                <a:latin typeface="Montserrat" pitchFamily="2" charset="77"/>
                <a:cs typeface="Futura Condensed Medium" panose="020B0602020204020303" pitchFamily="34" charset="-79"/>
              </a:rPr>
              <a:t>mission of the Center </a:t>
            </a:r>
            <a:r>
              <a:rPr lang="en-US" sz="3000" dirty="0">
                <a:solidFill>
                  <a:srgbClr val="404040"/>
                </a:solidFill>
                <a:latin typeface="Montserrat" pitchFamily="2" charset="77"/>
                <a:cs typeface="Futura Condensed Medium" panose="020B0602020204020303" pitchFamily="34" charset="-79"/>
              </a:rPr>
              <a:t>is to strengthen </a:t>
            </a:r>
            <a:r>
              <a:rPr lang="en-US" sz="3000" b="1" dirty="0">
                <a:solidFill>
                  <a:srgbClr val="404040"/>
                </a:solidFill>
                <a:latin typeface="Montserrat" pitchFamily="2" charset="77"/>
                <a:cs typeface="Futura Condensed Medium" panose="020B0602020204020303" pitchFamily="34" charset="-79"/>
              </a:rPr>
              <a:t>health data science </a:t>
            </a:r>
            <a:r>
              <a:rPr lang="en-US" sz="3000" dirty="0">
                <a:solidFill>
                  <a:srgbClr val="404040"/>
                </a:solidFill>
                <a:latin typeface="Montserrat" pitchFamily="2" charset="77"/>
                <a:cs typeface="Futura Condensed Medium" panose="020B0602020204020303" pitchFamily="34" charset="-79"/>
              </a:rPr>
              <a:t>within the Faculty:</a:t>
            </a:r>
          </a:p>
          <a:p>
            <a:endParaRPr lang="en-US" sz="3200" dirty="0">
              <a:solidFill>
                <a:srgbClr val="404040"/>
              </a:solidFill>
              <a:latin typeface="Montserrat" pitchFamily="2" charset="77"/>
              <a:ea typeface="Tahoma" panose="020B0604030504040204" pitchFamily="34" charset="0"/>
              <a:cs typeface="Tahoma" panose="020B0604030504040204" pitchFamily="34" charset="0"/>
            </a:endParaRPr>
          </a:p>
          <a:p>
            <a:pPr marL="1828800" lvl="3" indent="-457200">
              <a:buFont typeface="Arial" panose="020B0604020202020204" pitchFamily="34" charset="0"/>
              <a:buChar char="•"/>
            </a:pPr>
            <a:r>
              <a:rPr lang="en-US" sz="2800" dirty="0">
                <a:solidFill>
                  <a:srgbClr val="404040"/>
                </a:solidFill>
                <a:latin typeface="Montserrat" pitchFamily="2" charset="77"/>
                <a:cs typeface="Futura Condensed Medium" panose="020B0602020204020303" pitchFamily="34" charset="-79"/>
              </a:rPr>
              <a:t>Active and visible hub for Health Data Science </a:t>
            </a:r>
          </a:p>
          <a:p>
            <a:pPr marL="457200" indent="-457200">
              <a:buFont typeface="Arial" panose="020B0604020202020204" pitchFamily="34" charset="0"/>
              <a:buChar char="•"/>
            </a:pPr>
            <a:endParaRPr lang="en-US" sz="2800" dirty="0">
              <a:solidFill>
                <a:srgbClr val="404040"/>
              </a:solidFill>
              <a:latin typeface="Montserrat" pitchFamily="2" charset="77"/>
              <a:cs typeface="Futura Condensed Medium" panose="020B0602020204020303" pitchFamily="34" charset="-79"/>
            </a:endParaRPr>
          </a:p>
          <a:p>
            <a:pPr marL="1828800" lvl="3" indent="-457200">
              <a:buFont typeface="Arial" panose="020B0604020202020204" pitchFamily="34" charset="0"/>
              <a:buChar char="•"/>
            </a:pPr>
            <a:r>
              <a:rPr lang="en-US" sz="2800" dirty="0">
                <a:solidFill>
                  <a:srgbClr val="404040"/>
                </a:solidFill>
                <a:latin typeface="Montserrat" pitchFamily="2" charset="77"/>
                <a:cs typeface="Futura Condensed Medium" panose="020B0602020204020303" pitchFamily="34" charset="-79"/>
              </a:rPr>
              <a:t>Providing data science support for research groups at SUND</a:t>
            </a:r>
          </a:p>
          <a:p>
            <a:pPr marL="457200" indent="-457200">
              <a:buFont typeface="Arial" panose="020B0604020202020204" pitchFamily="34" charset="0"/>
              <a:buChar char="•"/>
            </a:pPr>
            <a:endParaRPr lang="en-US" sz="2800" dirty="0">
              <a:solidFill>
                <a:srgbClr val="404040"/>
              </a:solidFill>
              <a:latin typeface="Montserrat" pitchFamily="2" charset="77"/>
              <a:cs typeface="Futura Condensed Medium" panose="020B0602020204020303" pitchFamily="34" charset="-79"/>
            </a:endParaRPr>
          </a:p>
          <a:p>
            <a:pPr marL="1828800" lvl="3" indent="-457200">
              <a:buFont typeface="Arial" panose="020B0604020202020204" pitchFamily="34" charset="0"/>
              <a:buChar char="•"/>
            </a:pPr>
            <a:r>
              <a:rPr lang="en-US" sz="2800" dirty="0">
                <a:solidFill>
                  <a:srgbClr val="404040"/>
                </a:solidFill>
                <a:latin typeface="Montserrat" pitchFamily="2" charset="77"/>
                <a:cs typeface="Futura Condensed Medium" panose="020B0602020204020303" pitchFamily="34" charset="-79"/>
              </a:rPr>
              <a:t>Courses, workshops and training environments to improve data science skills</a:t>
            </a:r>
          </a:p>
          <a:p>
            <a:pPr marL="457200" indent="-457200">
              <a:buFont typeface="Arial" panose="020B0604020202020204" pitchFamily="34" charset="0"/>
              <a:buChar char="•"/>
            </a:pPr>
            <a:endParaRPr lang="en-US" sz="2800" dirty="0">
              <a:solidFill>
                <a:srgbClr val="404040"/>
              </a:solidFill>
              <a:latin typeface="Montserrat" pitchFamily="2" charset="77"/>
              <a:cs typeface="Futura Condensed Medium" panose="020B0602020204020303" pitchFamily="34" charset="-79"/>
            </a:endParaRPr>
          </a:p>
          <a:p>
            <a:pPr marL="1828800" lvl="3" indent="-457200">
              <a:buFont typeface="Arial" panose="020B0604020202020204" pitchFamily="34" charset="0"/>
              <a:buChar char="•"/>
            </a:pPr>
            <a:r>
              <a:rPr lang="en-US" sz="2800" dirty="0">
                <a:solidFill>
                  <a:srgbClr val="404040"/>
                </a:solidFill>
                <a:latin typeface="Montserrat" pitchFamily="2" charset="77"/>
                <a:cs typeface="Futura Condensed Medium" panose="020B0602020204020303" pitchFamily="34" charset="-79"/>
              </a:rPr>
              <a:t>Support a network of researchers and educators</a:t>
            </a:r>
          </a:p>
          <a:p>
            <a:endParaRPr lang="en-US" sz="3200" dirty="0">
              <a:latin typeface="Montserrat" pitchFamily="2" charset="77"/>
              <a:ea typeface="Tahoma" panose="020B0604030504040204" pitchFamily="34" charset="0"/>
              <a:cs typeface="Tahoma" panose="020B0604030504040204" pitchFamily="34" charset="0"/>
            </a:endParaRPr>
          </a:p>
        </p:txBody>
      </p:sp>
      <p:grpSp>
        <p:nvGrpSpPr>
          <p:cNvPr id="18" name="Group 17">
            <a:extLst>
              <a:ext uri="{FF2B5EF4-FFF2-40B4-BE49-F238E27FC236}">
                <a16:creationId xmlns:a16="http://schemas.microsoft.com/office/drawing/2014/main" id="{3206E48E-84A4-BF3E-BFBE-A026833E282E}"/>
              </a:ext>
            </a:extLst>
          </p:cNvPr>
          <p:cNvGrpSpPr>
            <a:grpSpLocks noChangeAspect="1"/>
          </p:cNvGrpSpPr>
          <p:nvPr/>
        </p:nvGrpSpPr>
        <p:grpSpPr>
          <a:xfrm>
            <a:off x="12115800" y="7232400"/>
            <a:ext cx="5912501" cy="3168900"/>
            <a:chOff x="0" y="5600700"/>
            <a:chExt cx="7961697" cy="4267200"/>
          </a:xfrm>
        </p:grpSpPr>
        <p:pic>
          <p:nvPicPr>
            <p:cNvPr id="14" name="Picture 13">
              <a:extLst>
                <a:ext uri="{FF2B5EF4-FFF2-40B4-BE49-F238E27FC236}">
                  <a16:creationId xmlns:a16="http://schemas.microsoft.com/office/drawing/2014/main" id="{9CB1FD74-EA0C-005A-3AD9-102ADDF4319F}"/>
                </a:ext>
              </a:extLst>
            </p:cNvPr>
            <p:cNvPicPr>
              <a:picLocks noChangeAspect="1"/>
            </p:cNvPicPr>
            <p:nvPr/>
          </p:nvPicPr>
          <p:blipFill>
            <a:blip r:embed="rId4"/>
            <a:stretch>
              <a:fillRect/>
            </a:stretch>
          </p:blipFill>
          <p:spPr>
            <a:xfrm>
              <a:off x="0" y="5600700"/>
              <a:ext cx="7961697" cy="4267200"/>
            </a:xfrm>
            <a:prstGeom prst="rect">
              <a:avLst/>
            </a:prstGeom>
          </p:spPr>
        </p:pic>
        <p:sp>
          <p:nvSpPr>
            <p:cNvPr id="17" name="Freeform 16">
              <a:extLst>
                <a:ext uri="{FF2B5EF4-FFF2-40B4-BE49-F238E27FC236}">
                  <a16:creationId xmlns:a16="http://schemas.microsoft.com/office/drawing/2014/main" id="{2DE7B7B4-0FEC-DE1F-21FE-84BB833F8D4D}"/>
                </a:ext>
              </a:extLst>
            </p:cNvPr>
            <p:cNvSpPr>
              <a:spLocks noChangeAspect="1"/>
            </p:cNvSpPr>
            <p:nvPr/>
          </p:nvSpPr>
          <p:spPr>
            <a:xfrm>
              <a:off x="2667000" y="5995654"/>
              <a:ext cx="2986742" cy="3262646"/>
            </a:xfrm>
            <a:custGeom>
              <a:avLst/>
              <a:gdLst/>
              <a:ahLst/>
              <a:cxnLst/>
              <a:rect l="l" t="t" r="r" b="b"/>
              <a:pathLst>
                <a:path w="2623924" h="2623924">
                  <a:moveTo>
                    <a:pt x="0" y="0"/>
                  </a:moveTo>
                  <a:lnTo>
                    <a:pt x="2623925" y="0"/>
                  </a:lnTo>
                  <a:lnTo>
                    <a:pt x="2623925" y="2623925"/>
                  </a:lnTo>
                  <a:lnTo>
                    <a:pt x="0" y="2623925"/>
                  </a:lnTo>
                  <a:lnTo>
                    <a:pt x="0" y="0"/>
                  </a:lnTo>
                  <a:close/>
                </a:path>
              </a:pathLst>
            </a:custGeom>
            <a:blipFill>
              <a:blip r:embed="rId5"/>
              <a:stretch>
                <a:fillRect l="-27586" t="-18885" r="-31034" b="-24450"/>
              </a:stretch>
            </a:blipFill>
          </p:spPr>
          <p:txBody>
            <a:bodyPr/>
            <a:lstStyle/>
            <a:p>
              <a:endParaRPr lang="en-DK" dirty="0"/>
            </a:p>
          </p:txBody>
        </p:sp>
      </p:grpSp>
    </p:spTree>
    <p:extLst>
      <p:ext uri="{BB962C8B-B14F-4D97-AF65-F5344CB8AC3E}">
        <p14:creationId xmlns:p14="http://schemas.microsoft.com/office/powerpoint/2010/main" val="33870053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grpSp>
        <p:nvGrpSpPr>
          <p:cNvPr id="2" name="Group 2"/>
          <p:cNvGrpSpPr/>
          <p:nvPr/>
        </p:nvGrpSpPr>
        <p:grpSpPr>
          <a:xfrm>
            <a:off x="-76200" y="368338"/>
            <a:ext cx="18364200" cy="2103689"/>
            <a:chOff x="0" y="0"/>
            <a:chExt cx="220314" cy="2861297"/>
          </a:xfrm>
        </p:grpSpPr>
        <p:sp>
          <p:nvSpPr>
            <p:cNvPr id="3" name="Freeform 3"/>
            <p:cNvSpPr/>
            <p:nvPr/>
          </p:nvSpPr>
          <p:spPr>
            <a:xfrm>
              <a:off x="0" y="0"/>
              <a:ext cx="220314" cy="2861297"/>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a:p>
          </p:txBody>
        </p:sp>
        <p:sp>
          <p:nvSpPr>
            <p:cNvPr id="4" name="TextBox 4"/>
            <p:cNvSpPr txBox="1"/>
            <p:nvPr/>
          </p:nvSpPr>
          <p:spPr>
            <a:xfrm>
              <a:off x="0" y="-38100"/>
              <a:ext cx="812800" cy="850900"/>
            </a:xfrm>
            <a:prstGeom prst="rect">
              <a:avLst/>
            </a:prstGeom>
          </p:spPr>
          <p:txBody>
            <a:bodyPr lIns="50800" tIns="50800" rIns="50800" bIns="50800" rtlCol="0" anchor="ctr"/>
            <a:lstStyle/>
            <a:p>
              <a:pPr algn="ctr">
                <a:lnSpc>
                  <a:spcPts val="3165"/>
                </a:lnSpc>
              </a:pPr>
              <a:endParaRPr/>
            </a:p>
          </p:txBody>
        </p:sp>
      </p:grpSp>
      <p:sp>
        <p:nvSpPr>
          <p:cNvPr id="5" name="Freeform 5"/>
          <p:cNvSpPr/>
          <p:nvPr/>
        </p:nvSpPr>
        <p:spPr>
          <a:xfrm>
            <a:off x="16306800" y="688095"/>
            <a:ext cx="1392754" cy="1392754"/>
          </a:xfrm>
          <a:custGeom>
            <a:avLst/>
            <a:gdLst/>
            <a:ahLst/>
            <a:cxnLst/>
            <a:rect l="l" t="t" r="r" b="b"/>
            <a:pathLst>
              <a:path w="1392754" h="1392754">
                <a:moveTo>
                  <a:pt x="0" y="0"/>
                </a:moveTo>
                <a:lnTo>
                  <a:pt x="1392754" y="0"/>
                </a:lnTo>
                <a:lnTo>
                  <a:pt x="1392754" y="1392754"/>
                </a:lnTo>
                <a:lnTo>
                  <a:pt x="0" y="1392754"/>
                </a:lnTo>
                <a:lnTo>
                  <a:pt x="0" y="0"/>
                </a:lnTo>
                <a:close/>
              </a:path>
            </a:pathLst>
          </a:custGeom>
          <a:blipFill>
            <a:blip r:embed="rId3"/>
            <a:stretch>
              <a:fillRect/>
            </a:stretch>
          </a:blipFill>
        </p:spPr>
        <p:txBody>
          <a:bodyPr/>
          <a:lstStyle/>
          <a:p>
            <a:endParaRPr lang="en-DK"/>
          </a:p>
        </p:txBody>
      </p:sp>
      <p:sp>
        <p:nvSpPr>
          <p:cNvPr id="24" name="TextBox 24"/>
          <p:cNvSpPr txBox="1"/>
          <p:nvPr/>
        </p:nvSpPr>
        <p:spPr>
          <a:xfrm>
            <a:off x="1025051" y="1080000"/>
            <a:ext cx="5678167" cy="795089"/>
          </a:xfrm>
          <a:prstGeom prst="rect">
            <a:avLst/>
          </a:prstGeom>
        </p:spPr>
        <p:txBody>
          <a:bodyPr wrap="square" lIns="0" tIns="0" rIns="0" bIns="0" rtlCol="0" anchor="t">
            <a:spAutoFit/>
          </a:bodyPr>
          <a:lstStyle/>
          <a:p>
            <a:pPr>
              <a:lnSpc>
                <a:spcPts val="6159"/>
              </a:lnSpc>
              <a:spcBef>
                <a:spcPct val="0"/>
              </a:spcBef>
            </a:pPr>
            <a:r>
              <a:rPr lang="en-US" sz="5400" b="1" dirty="0">
                <a:solidFill>
                  <a:srgbClr val="3B4A52"/>
                </a:solidFill>
                <a:latin typeface="Montserrat" pitchFamily="2" charset="77"/>
              </a:rPr>
              <a:t>WHO ARE WE</a:t>
            </a:r>
          </a:p>
        </p:txBody>
      </p:sp>
      <p:sp>
        <p:nvSpPr>
          <p:cNvPr id="25" name="Freeform 25"/>
          <p:cNvSpPr/>
          <p:nvPr/>
        </p:nvSpPr>
        <p:spPr>
          <a:xfrm>
            <a:off x="14739959" y="688095"/>
            <a:ext cx="1392754" cy="1392754"/>
          </a:xfrm>
          <a:custGeom>
            <a:avLst/>
            <a:gdLst/>
            <a:ahLst/>
            <a:cxnLst/>
            <a:rect l="l" t="t" r="r" b="b"/>
            <a:pathLst>
              <a:path w="1392754" h="1392754">
                <a:moveTo>
                  <a:pt x="0" y="0"/>
                </a:moveTo>
                <a:lnTo>
                  <a:pt x="1392754" y="0"/>
                </a:lnTo>
                <a:lnTo>
                  <a:pt x="1392754" y="1392754"/>
                </a:lnTo>
                <a:lnTo>
                  <a:pt x="0" y="1392754"/>
                </a:lnTo>
                <a:lnTo>
                  <a:pt x="0" y="0"/>
                </a:lnTo>
                <a:close/>
              </a:path>
            </a:pathLst>
          </a:custGeom>
          <a:blipFill>
            <a:blip r:embed="rId4">
              <a:extLst>
                <a:ext uri="{BEBA8EAE-BF5A-486C-A8C5-ECC9F3942E4B}">
                  <a14:imgProps xmlns:a14="http://schemas.microsoft.com/office/drawing/2010/main">
                    <a14:imgLayer r:embed="rId5">
                      <a14:imgEffect>
                        <a14:saturation sat="70000"/>
                      </a14:imgEffect>
                    </a14:imgLayer>
                  </a14:imgProps>
                </a:ext>
              </a:extLst>
            </a:blip>
            <a:stretch>
              <a:fillRect/>
            </a:stretch>
          </a:blipFill>
        </p:spPr>
        <p:txBody>
          <a:bodyPr/>
          <a:lstStyle/>
          <a:p>
            <a:endParaRPr lang="en-DK"/>
          </a:p>
        </p:txBody>
      </p:sp>
      <p:sp>
        <p:nvSpPr>
          <p:cNvPr id="26" name="TextBox 26"/>
          <p:cNvSpPr txBox="1"/>
          <p:nvPr/>
        </p:nvSpPr>
        <p:spPr>
          <a:xfrm>
            <a:off x="12268200" y="8587718"/>
            <a:ext cx="4749098" cy="822982"/>
          </a:xfrm>
          <a:prstGeom prst="rect">
            <a:avLst/>
          </a:prstGeom>
        </p:spPr>
        <p:txBody>
          <a:bodyPr wrap="square" lIns="0" tIns="0" rIns="0" bIns="0" rtlCol="0" anchor="t">
            <a:spAutoFit/>
          </a:bodyPr>
          <a:lstStyle/>
          <a:p>
            <a:pPr>
              <a:lnSpc>
                <a:spcPts val="3302"/>
              </a:lnSpc>
            </a:pPr>
            <a:r>
              <a:rPr lang="en-US" sz="2600" spc="104" dirty="0">
                <a:solidFill>
                  <a:srgbClr val="404040"/>
                </a:solidFill>
                <a:latin typeface="Montserrat" pitchFamily="2" charset="77"/>
              </a:rPr>
              <a:t>Courses, Consulting, </a:t>
            </a:r>
          </a:p>
          <a:p>
            <a:pPr>
              <a:lnSpc>
                <a:spcPts val="3302"/>
              </a:lnSpc>
            </a:pPr>
            <a:r>
              <a:rPr lang="en-US" sz="2600" spc="104" dirty="0">
                <a:solidFill>
                  <a:srgbClr val="404040"/>
                </a:solidFill>
                <a:latin typeface="Montserrat" pitchFamily="2" charset="77"/>
              </a:rPr>
              <a:t>Commissions, Supervision</a:t>
            </a:r>
          </a:p>
        </p:txBody>
      </p:sp>
      <p:sp>
        <p:nvSpPr>
          <p:cNvPr id="27" name="TextBox 27"/>
          <p:cNvSpPr txBox="1"/>
          <p:nvPr/>
        </p:nvSpPr>
        <p:spPr>
          <a:xfrm>
            <a:off x="846413" y="5626522"/>
            <a:ext cx="5150965" cy="1269578"/>
          </a:xfrm>
          <a:prstGeom prst="rect">
            <a:avLst/>
          </a:prstGeom>
        </p:spPr>
        <p:txBody>
          <a:bodyPr wrap="square" lIns="0" tIns="0" rIns="0" bIns="0" rtlCol="0" anchor="t">
            <a:spAutoFit/>
          </a:bodyPr>
          <a:lstStyle/>
          <a:p>
            <a:pPr>
              <a:lnSpc>
                <a:spcPts val="3301"/>
              </a:lnSpc>
            </a:pPr>
            <a:r>
              <a:rPr lang="en-US" sz="2600" spc="103" dirty="0">
                <a:solidFill>
                  <a:srgbClr val="404040"/>
                </a:solidFill>
                <a:latin typeface="Montserrat" pitchFamily="2" charset="77"/>
              </a:rPr>
              <a:t>HPC environments</a:t>
            </a:r>
          </a:p>
          <a:p>
            <a:pPr>
              <a:lnSpc>
                <a:spcPts val="3301"/>
              </a:lnSpc>
            </a:pPr>
            <a:r>
              <a:rPr lang="en-US" sz="2600" spc="103" dirty="0">
                <a:solidFill>
                  <a:srgbClr val="404040"/>
                </a:solidFill>
                <a:latin typeface="Montserrat" pitchFamily="2" charset="77"/>
              </a:rPr>
              <a:t>Public and synthetic data,</a:t>
            </a:r>
          </a:p>
          <a:p>
            <a:pPr>
              <a:lnSpc>
                <a:spcPts val="3301"/>
              </a:lnSpc>
            </a:pPr>
            <a:r>
              <a:rPr lang="en-US" sz="2600" spc="103" dirty="0">
                <a:solidFill>
                  <a:srgbClr val="404040"/>
                </a:solidFill>
                <a:latin typeface="Montserrat" pitchFamily="2" charset="77"/>
              </a:rPr>
              <a:t>courses and training</a:t>
            </a:r>
          </a:p>
        </p:txBody>
      </p:sp>
      <p:sp>
        <p:nvSpPr>
          <p:cNvPr id="28" name="TextBox 28"/>
          <p:cNvSpPr txBox="1"/>
          <p:nvPr/>
        </p:nvSpPr>
        <p:spPr>
          <a:xfrm>
            <a:off x="10042039" y="3821125"/>
            <a:ext cx="5537678" cy="1246175"/>
          </a:xfrm>
          <a:prstGeom prst="rect">
            <a:avLst/>
          </a:prstGeom>
        </p:spPr>
        <p:txBody>
          <a:bodyPr wrap="square" lIns="0" tIns="0" rIns="0" bIns="0" rtlCol="0" anchor="t">
            <a:spAutoFit/>
          </a:bodyPr>
          <a:lstStyle/>
          <a:p>
            <a:pPr>
              <a:lnSpc>
                <a:spcPts val="3301"/>
              </a:lnSpc>
            </a:pPr>
            <a:r>
              <a:rPr lang="en-US" sz="2600" spc="103" dirty="0">
                <a:solidFill>
                  <a:srgbClr val="404040"/>
                </a:solidFill>
                <a:latin typeface="Montserrat" pitchFamily="2" charset="77"/>
              </a:rPr>
              <a:t>Generative modelling</a:t>
            </a:r>
          </a:p>
          <a:p>
            <a:pPr>
              <a:lnSpc>
                <a:spcPts val="3301"/>
              </a:lnSpc>
            </a:pPr>
            <a:r>
              <a:rPr lang="en-US" sz="2600" spc="103" dirty="0">
                <a:solidFill>
                  <a:srgbClr val="404040"/>
                </a:solidFill>
                <a:latin typeface="Montserrat" pitchFamily="2" charset="77"/>
              </a:rPr>
              <a:t>Representation learning</a:t>
            </a:r>
          </a:p>
          <a:p>
            <a:pPr>
              <a:lnSpc>
                <a:spcPts val="3301"/>
              </a:lnSpc>
            </a:pPr>
            <a:r>
              <a:rPr lang="en-US" sz="2600" spc="103" dirty="0">
                <a:solidFill>
                  <a:srgbClr val="404040"/>
                </a:solidFill>
                <a:latin typeface="Montserrat" pitchFamily="2" charset="77"/>
              </a:rPr>
              <a:t>Data Science in Epidemiology</a:t>
            </a:r>
          </a:p>
        </p:txBody>
      </p:sp>
      <p:sp>
        <p:nvSpPr>
          <p:cNvPr id="31" name="TextBox 31"/>
          <p:cNvSpPr txBox="1"/>
          <p:nvPr/>
        </p:nvSpPr>
        <p:spPr>
          <a:xfrm>
            <a:off x="6188363" y="3402910"/>
            <a:ext cx="3142320" cy="3278286"/>
          </a:xfrm>
          <a:prstGeom prst="rect">
            <a:avLst/>
          </a:prstGeom>
        </p:spPr>
        <p:txBody>
          <a:bodyPr lIns="50800" tIns="50800" rIns="50800" bIns="50800" rtlCol="0" anchor="ctr"/>
          <a:lstStyle/>
          <a:p>
            <a:pPr algn="ctr">
              <a:lnSpc>
                <a:spcPts val="2969"/>
              </a:lnSpc>
            </a:pPr>
            <a:endParaRPr/>
          </a:p>
        </p:txBody>
      </p:sp>
      <p:sp>
        <p:nvSpPr>
          <p:cNvPr id="37" name="TextBox 37"/>
          <p:cNvSpPr txBox="1"/>
          <p:nvPr/>
        </p:nvSpPr>
        <p:spPr>
          <a:xfrm>
            <a:off x="7899241" y="5569823"/>
            <a:ext cx="3142320" cy="3278286"/>
          </a:xfrm>
          <a:prstGeom prst="rect">
            <a:avLst/>
          </a:prstGeom>
        </p:spPr>
        <p:txBody>
          <a:bodyPr lIns="50800" tIns="50800" rIns="50800" bIns="50800" rtlCol="0" anchor="ctr"/>
          <a:lstStyle/>
          <a:p>
            <a:pPr algn="ctr">
              <a:lnSpc>
                <a:spcPts val="2969"/>
              </a:lnSpc>
            </a:pPr>
            <a:endParaRPr/>
          </a:p>
        </p:txBody>
      </p:sp>
      <p:grpSp>
        <p:nvGrpSpPr>
          <p:cNvPr id="44" name="Группа 12">
            <a:extLst>
              <a:ext uri="{FF2B5EF4-FFF2-40B4-BE49-F238E27FC236}">
                <a16:creationId xmlns:a16="http://schemas.microsoft.com/office/drawing/2014/main" id="{BDA71ABD-621D-1423-1958-A64DA9F20047}"/>
              </a:ext>
            </a:extLst>
          </p:cNvPr>
          <p:cNvGrpSpPr>
            <a:grpSpLocks noChangeAspect="1"/>
          </p:cNvGrpSpPr>
          <p:nvPr/>
        </p:nvGrpSpPr>
        <p:grpSpPr>
          <a:xfrm>
            <a:off x="4095516" y="2667776"/>
            <a:ext cx="7863426" cy="6978486"/>
            <a:chOff x="0" y="0"/>
            <a:chExt cx="5365055" cy="4761279"/>
          </a:xfrm>
        </p:grpSpPr>
        <p:sp>
          <p:nvSpPr>
            <p:cNvPr id="45" name="Freeform 83">
              <a:extLst>
                <a:ext uri="{FF2B5EF4-FFF2-40B4-BE49-F238E27FC236}">
                  <a16:creationId xmlns:a16="http://schemas.microsoft.com/office/drawing/2014/main" id="{DF85DF7F-8FE6-904C-40F6-4C143E6443DE}"/>
                </a:ext>
              </a:extLst>
            </p:cNvPr>
            <p:cNvSpPr/>
            <p:nvPr/>
          </p:nvSpPr>
          <p:spPr>
            <a:xfrm>
              <a:off x="2749327" y="0"/>
              <a:ext cx="2615729" cy="4241430"/>
            </a:xfrm>
            <a:custGeom>
              <a:avLst/>
              <a:gdLst/>
              <a:ahLst/>
              <a:cxnLst>
                <a:cxn ang="0">
                  <a:pos x="wd2" y="hd2"/>
                </a:cxn>
                <a:cxn ang="5400000">
                  <a:pos x="wd2" y="hd2"/>
                </a:cxn>
                <a:cxn ang="10800000">
                  <a:pos x="wd2" y="hd2"/>
                </a:cxn>
                <a:cxn ang="16200000">
                  <a:pos x="wd2" y="hd2"/>
                </a:cxn>
              </a:cxnLst>
              <a:rect l="0" t="0" r="r" b="b"/>
              <a:pathLst>
                <a:path w="21525" h="21366" extrusionOk="0">
                  <a:moveTo>
                    <a:pt x="1956" y="14925"/>
                  </a:moveTo>
                  <a:cubicBezTo>
                    <a:pt x="20377" y="21296"/>
                    <a:pt x="20377" y="21296"/>
                    <a:pt x="20377" y="21296"/>
                  </a:cubicBezTo>
                  <a:cubicBezTo>
                    <a:pt x="20948" y="21495"/>
                    <a:pt x="21600" y="21246"/>
                    <a:pt x="21518" y="20848"/>
                  </a:cubicBezTo>
                  <a:cubicBezTo>
                    <a:pt x="21437" y="20549"/>
                    <a:pt x="21192" y="20201"/>
                    <a:pt x="20948" y="19902"/>
                  </a:cubicBezTo>
                  <a:cubicBezTo>
                    <a:pt x="12063" y="10546"/>
                    <a:pt x="12063" y="10546"/>
                    <a:pt x="12063" y="10546"/>
                  </a:cubicBezTo>
                  <a:cubicBezTo>
                    <a:pt x="3260" y="1239"/>
                    <a:pt x="3260" y="1239"/>
                    <a:pt x="3260" y="1239"/>
                  </a:cubicBezTo>
                  <a:cubicBezTo>
                    <a:pt x="2690" y="642"/>
                    <a:pt x="1875" y="243"/>
                    <a:pt x="978" y="44"/>
                  </a:cubicBezTo>
                  <a:cubicBezTo>
                    <a:pt x="489" y="-105"/>
                    <a:pt x="0" y="144"/>
                    <a:pt x="0" y="442"/>
                  </a:cubicBezTo>
                  <a:cubicBezTo>
                    <a:pt x="0" y="12835"/>
                    <a:pt x="0" y="12835"/>
                    <a:pt x="0" y="12835"/>
                  </a:cubicBezTo>
                  <a:cubicBezTo>
                    <a:pt x="0" y="13681"/>
                    <a:pt x="734" y="14477"/>
                    <a:pt x="1956" y="14925"/>
                  </a:cubicBezTo>
                  <a:close/>
                </a:path>
              </a:pathLst>
            </a:custGeom>
            <a:solidFill>
              <a:srgbClr val="D9B77A"/>
            </a:solidFill>
            <a:ln w="6350" cap="flat">
              <a:solidFill>
                <a:schemeClr val="tx1">
                  <a:lumMod val="50000"/>
                  <a:lumOff val="50000"/>
                </a:schemeClr>
              </a:solidFill>
              <a:miter lim="400000"/>
            </a:ln>
            <a:effectLst/>
          </p:spPr>
          <p:txBody>
            <a:bodyPr wrap="square" lIns="45719" tIns="45719" rIns="45719" bIns="45719" numCol="1" anchor="t">
              <a:noAutofit/>
            </a:bodyPr>
            <a:lstStyle/>
            <a:p>
              <a:endParaRPr dirty="0"/>
            </a:p>
          </p:txBody>
        </p:sp>
        <p:sp>
          <p:nvSpPr>
            <p:cNvPr id="46" name="Freeform 84">
              <a:extLst>
                <a:ext uri="{FF2B5EF4-FFF2-40B4-BE49-F238E27FC236}">
                  <a16:creationId xmlns:a16="http://schemas.microsoft.com/office/drawing/2014/main" id="{64B80A05-469F-E9B6-F171-F8E8413D1437}"/>
                </a:ext>
              </a:extLst>
            </p:cNvPr>
            <p:cNvSpPr/>
            <p:nvPr/>
          </p:nvSpPr>
          <p:spPr>
            <a:xfrm>
              <a:off x="70733" y="3011158"/>
              <a:ext cx="5214527" cy="1750122"/>
            </a:xfrm>
            <a:custGeom>
              <a:avLst/>
              <a:gdLst/>
              <a:ahLst/>
              <a:cxnLst>
                <a:cxn ang="0">
                  <a:pos x="wd2" y="hd2"/>
                </a:cxn>
                <a:cxn ang="5400000">
                  <a:pos x="wd2" y="hd2"/>
                </a:cxn>
                <a:cxn ang="10800000">
                  <a:pos x="wd2" y="hd2"/>
                </a:cxn>
                <a:cxn ang="16200000">
                  <a:pos x="wd2" y="hd2"/>
                </a:cxn>
              </a:cxnLst>
              <a:rect l="0" t="0" r="r" b="b"/>
              <a:pathLst>
                <a:path w="21483" h="21359" extrusionOk="0">
                  <a:moveTo>
                    <a:pt x="9769" y="724"/>
                  </a:moveTo>
                  <a:cubicBezTo>
                    <a:pt x="192" y="16894"/>
                    <a:pt x="192" y="16894"/>
                    <a:pt x="192" y="16894"/>
                  </a:cubicBezTo>
                  <a:cubicBezTo>
                    <a:pt x="-12" y="17256"/>
                    <a:pt x="-53" y="17980"/>
                    <a:pt x="69" y="18463"/>
                  </a:cubicBezTo>
                  <a:cubicBezTo>
                    <a:pt x="436" y="20152"/>
                    <a:pt x="1088" y="21359"/>
                    <a:pt x="1903" y="21359"/>
                  </a:cubicBezTo>
                  <a:cubicBezTo>
                    <a:pt x="10747" y="21359"/>
                    <a:pt x="10747" y="21359"/>
                    <a:pt x="10747" y="21359"/>
                  </a:cubicBezTo>
                  <a:cubicBezTo>
                    <a:pt x="19591" y="21359"/>
                    <a:pt x="19591" y="21359"/>
                    <a:pt x="19591" y="21359"/>
                  </a:cubicBezTo>
                  <a:cubicBezTo>
                    <a:pt x="20365" y="21359"/>
                    <a:pt x="21017" y="20152"/>
                    <a:pt x="21425" y="18463"/>
                  </a:cubicBezTo>
                  <a:cubicBezTo>
                    <a:pt x="21547" y="17980"/>
                    <a:pt x="21465" y="17256"/>
                    <a:pt x="21302" y="16894"/>
                  </a:cubicBezTo>
                  <a:cubicBezTo>
                    <a:pt x="11725" y="724"/>
                    <a:pt x="11725" y="724"/>
                    <a:pt x="11725" y="724"/>
                  </a:cubicBezTo>
                  <a:cubicBezTo>
                    <a:pt x="11114" y="-241"/>
                    <a:pt x="10380" y="-241"/>
                    <a:pt x="9769" y="724"/>
                  </a:cubicBezTo>
                  <a:close/>
                </a:path>
              </a:pathLst>
            </a:custGeom>
            <a:solidFill>
              <a:srgbClr val="8EB4E3"/>
            </a:solidFill>
            <a:ln w="12700" cap="flat">
              <a:solidFill>
                <a:schemeClr val="tx1">
                  <a:lumMod val="50000"/>
                  <a:lumOff val="50000"/>
                </a:schemeClr>
              </a:solidFill>
              <a:miter lim="400000"/>
            </a:ln>
            <a:effectLst/>
          </p:spPr>
          <p:txBody>
            <a:bodyPr wrap="square" lIns="45719" tIns="45719" rIns="45719" bIns="45719" numCol="1" anchor="t">
              <a:noAutofit/>
            </a:bodyPr>
            <a:lstStyle/>
            <a:p>
              <a:endParaRPr dirty="0"/>
            </a:p>
          </p:txBody>
        </p:sp>
        <p:sp>
          <p:nvSpPr>
            <p:cNvPr id="47" name="Freeform 85">
              <a:extLst>
                <a:ext uri="{FF2B5EF4-FFF2-40B4-BE49-F238E27FC236}">
                  <a16:creationId xmlns:a16="http://schemas.microsoft.com/office/drawing/2014/main" id="{DD719E8A-29E2-AF0C-91DB-34A902697BB5}"/>
                </a:ext>
              </a:extLst>
            </p:cNvPr>
            <p:cNvSpPr/>
            <p:nvPr/>
          </p:nvSpPr>
          <p:spPr>
            <a:xfrm>
              <a:off x="0" y="0"/>
              <a:ext cx="2609070" cy="4241430"/>
            </a:xfrm>
            <a:custGeom>
              <a:avLst/>
              <a:gdLst/>
              <a:ahLst/>
              <a:cxnLst>
                <a:cxn ang="0">
                  <a:pos x="wd2" y="hd2"/>
                </a:cxn>
                <a:cxn ang="5400000">
                  <a:pos x="wd2" y="hd2"/>
                </a:cxn>
                <a:cxn ang="10800000">
                  <a:pos x="wd2" y="hd2"/>
                </a:cxn>
                <a:cxn ang="16200000">
                  <a:pos x="wd2" y="hd2"/>
                </a:cxn>
              </a:cxnLst>
              <a:rect l="0" t="0" r="r" b="b"/>
              <a:pathLst>
                <a:path w="21525" h="21366" extrusionOk="0">
                  <a:moveTo>
                    <a:pt x="21525" y="12835"/>
                  </a:moveTo>
                  <a:cubicBezTo>
                    <a:pt x="21525" y="442"/>
                    <a:pt x="21525" y="442"/>
                    <a:pt x="21525" y="442"/>
                  </a:cubicBezTo>
                  <a:cubicBezTo>
                    <a:pt x="21525" y="144"/>
                    <a:pt x="21036" y="-105"/>
                    <a:pt x="20547" y="44"/>
                  </a:cubicBezTo>
                  <a:cubicBezTo>
                    <a:pt x="19569" y="243"/>
                    <a:pt x="18754" y="642"/>
                    <a:pt x="18183" y="1239"/>
                  </a:cubicBezTo>
                  <a:cubicBezTo>
                    <a:pt x="9380" y="10546"/>
                    <a:pt x="9380" y="10546"/>
                    <a:pt x="9380" y="10546"/>
                  </a:cubicBezTo>
                  <a:cubicBezTo>
                    <a:pt x="577" y="19902"/>
                    <a:pt x="577" y="19902"/>
                    <a:pt x="577" y="19902"/>
                  </a:cubicBezTo>
                  <a:cubicBezTo>
                    <a:pt x="251" y="20201"/>
                    <a:pt x="88" y="20549"/>
                    <a:pt x="7" y="20848"/>
                  </a:cubicBezTo>
                  <a:cubicBezTo>
                    <a:pt x="-75" y="21246"/>
                    <a:pt x="577" y="21495"/>
                    <a:pt x="1148" y="21296"/>
                  </a:cubicBezTo>
                  <a:cubicBezTo>
                    <a:pt x="19569" y="14925"/>
                    <a:pt x="19569" y="14925"/>
                    <a:pt x="19569" y="14925"/>
                  </a:cubicBezTo>
                  <a:cubicBezTo>
                    <a:pt x="20791" y="14477"/>
                    <a:pt x="21525" y="13681"/>
                    <a:pt x="21525" y="12835"/>
                  </a:cubicBezTo>
                  <a:close/>
                </a:path>
              </a:pathLst>
            </a:custGeom>
            <a:solidFill>
              <a:srgbClr val="9AB5B2"/>
            </a:solidFill>
            <a:ln w="12700" cap="flat">
              <a:solidFill>
                <a:schemeClr val="tx1">
                  <a:lumMod val="50000"/>
                  <a:lumOff val="50000"/>
                </a:schemeClr>
              </a:solidFill>
              <a:miter lim="400000"/>
            </a:ln>
            <a:effectLst/>
          </p:spPr>
          <p:txBody>
            <a:bodyPr wrap="square" lIns="45719" tIns="45719" rIns="45719" bIns="45719" numCol="1" anchor="t">
              <a:noAutofit/>
            </a:bodyPr>
            <a:lstStyle/>
            <a:p>
              <a:endParaRPr/>
            </a:p>
          </p:txBody>
        </p:sp>
      </p:grpSp>
      <p:sp>
        <p:nvSpPr>
          <p:cNvPr id="48" name="TextBox 22">
            <a:extLst>
              <a:ext uri="{FF2B5EF4-FFF2-40B4-BE49-F238E27FC236}">
                <a16:creationId xmlns:a16="http://schemas.microsoft.com/office/drawing/2014/main" id="{663B3D80-BC6E-9EBC-9EA4-6B6B3E4F7260}"/>
              </a:ext>
            </a:extLst>
          </p:cNvPr>
          <p:cNvSpPr txBox="1"/>
          <p:nvPr/>
        </p:nvSpPr>
        <p:spPr>
          <a:xfrm>
            <a:off x="5529726" y="6173248"/>
            <a:ext cx="2138133" cy="415691"/>
          </a:xfrm>
          <a:prstGeom prst="rect">
            <a:avLst/>
          </a:prstGeom>
        </p:spPr>
        <p:txBody>
          <a:bodyPr wrap="square" lIns="0" tIns="0" rIns="0" bIns="0" rtlCol="0" anchor="t">
            <a:spAutoFit/>
          </a:bodyPr>
          <a:lstStyle/>
          <a:p>
            <a:pPr marL="0" lvl="0" indent="0" algn="ctr">
              <a:lnSpc>
                <a:spcPts val="3359"/>
              </a:lnSpc>
              <a:spcBef>
                <a:spcPct val="0"/>
              </a:spcBef>
            </a:pPr>
            <a:r>
              <a:rPr lang="en-US" sz="2800" b="1" spc="144" dirty="0">
                <a:solidFill>
                  <a:schemeClr val="bg1"/>
                </a:solidFill>
                <a:latin typeface="Montserrat" pitchFamily="2" charset="77"/>
              </a:rPr>
              <a:t>SANDBOX</a:t>
            </a:r>
          </a:p>
        </p:txBody>
      </p:sp>
      <p:sp>
        <p:nvSpPr>
          <p:cNvPr id="49" name="TextBox 21">
            <a:extLst>
              <a:ext uri="{FF2B5EF4-FFF2-40B4-BE49-F238E27FC236}">
                <a16:creationId xmlns:a16="http://schemas.microsoft.com/office/drawing/2014/main" id="{500C75E4-3980-6443-16B8-3EEFDD88429D}"/>
              </a:ext>
            </a:extLst>
          </p:cNvPr>
          <p:cNvSpPr txBox="1"/>
          <p:nvPr/>
        </p:nvSpPr>
        <p:spPr>
          <a:xfrm>
            <a:off x="6517297" y="8150615"/>
            <a:ext cx="2939768" cy="845424"/>
          </a:xfrm>
          <a:prstGeom prst="rect">
            <a:avLst/>
          </a:prstGeom>
        </p:spPr>
        <p:txBody>
          <a:bodyPr lIns="0" tIns="0" rIns="0" bIns="0" rtlCol="0" anchor="t">
            <a:spAutoFit/>
          </a:bodyPr>
          <a:lstStyle/>
          <a:p>
            <a:pPr algn="ctr">
              <a:lnSpc>
                <a:spcPts val="3359"/>
              </a:lnSpc>
              <a:spcBef>
                <a:spcPct val="0"/>
              </a:spcBef>
            </a:pPr>
            <a:r>
              <a:rPr lang="en-US" sz="2800" b="1" spc="144" dirty="0">
                <a:solidFill>
                  <a:schemeClr val="bg1"/>
                </a:solidFill>
                <a:latin typeface="Montserrat" pitchFamily="2" charset="77"/>
              </a:rPr>
              <a:t>SUND DATALAB</a:t>
            </a:r>
          </a:p>
        </p:txBody>
      </p:sp>
      <p:sp>
        <p:nvSpPr>
          <p:cNvPr id="50" name="TextBox 23">
            <a:extLst>
              <a:ext uri="{FF2B5EF4-FFF2-40B4-BE49-F238E27FC236}">
                <a16:creationId xmlns:a16="http://schemas.microsoft.com/office/drawing/2014/main" id="{50B47D68-A9A1-C792-A29C-F0331E5BA056}"/>
              </a:ext>
            </a:extLst>
          </p:cNvPr>
          <p:cNvSpPr txBox="1"/>
          <p:nvPr/>
        </p:nvSpPr>
        <p:spPr>
          <a:xfrm>
            <a:off x="8027229" y="6049248"/>
            <a:ext cx="2665504" cy="855362"/>
          </a:xfrm>
          <a:prstGeom prst="rect">
            <a:avLst/>
          </a:prstGeom>
        </p:spPr>
        <p:txBody>
          <a:bodyPr lIns="0" tIns="0" rIns="0" bIns="0" rtlCol="0" anchor="t">
            <a:spAutoFit/>
          </a:bodyPr>
          <a:lstStyle/>
          <a:p>
            <a:pPr marL="0" lvl="0" indent="0" algn="ctr">
              <a:lnSpc>
                <a:spcPts val="3359"/>
              </a:lnSpc>
              <a:spcBef>
                <a:spcPct val="0"/>
              </a:spcBef>
            </a:pPr>
            <a:r>
              <a:rPr lang="en-US" sz="2800" b="1" spc="144" dirty="0">
                <a:solidFill>
                  <a:schemeClr val="bg1"/>
                </a:solidFill>
                <a:latin typeface="Montserrat" pitchFamily="2" charset="77"/>
              </a:rPr>
              <a:t>RESEARCH GROUPS</a:t>
            </a:r>
          </a:p>
        </p:txBody>
      </p:sp>
      <p:cxnSp>
        <p:nvCxnSpPr>
          <p:cNvPr id="53" name="Straight Connector 52">
            <a:extLst>
              <a:ext uri="{FF2B5EF4-FFF2-40B4-BE49-F238E27FC236}">
                <a16:creationId xmlns:a16="http://schemas.microsoft.com/office/drawing/2014/main" id="{AD147379-0CEC-7C8D-3EB1-46BEE0FB004D}"/>
              </a:ext>
            </a:extLst>
          </p:cNvPr>
          <p:cNvCxnSpPr>
            <a:cxnSpLocks/>
          </p:cNvCxnSpPr>
          <p:nvPr/>
        </p:nvCxnSpPr>
        <p:spPr>
          <a:xfrm flipV="1">
            <a:off x="2059722" y="6944544"/>
            <a:ext cx="3048000" cy="53461"/>
          </a:xfrm>
          <a:prstGeom prst="line">
            <a:avLst/>
          </a:prstGeom>
          <a:ln w="57150">
            <a:solidFill>
              <a:srgbClr val="9AB5B2"/>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6743DAFC-FA43-127C-E97B-EC6AAB0C65CB}"/>
              </a:ext>
            </a:extLst>
          </p:cNvPr>
          <p:cNvCxnSpPr>
            <a:cxnSpLocks/>
          </p:cNvCxnSpPr>
          <p:nvPr/>
        </p:nvCxnSpPr>
        <p:spPr>
          <a:xfrm flipV="1">
            <a:off x="9899530" y="5150333"/>
            <a:ext cx="3048000" cy="53461"/>
          </a:xfrm>
          <a:prstGeom prst="line">
            <a:avLst/>
          </a:prstGeom>
          <a:ln w="57150">
            <a:solidFill>
              <a:srgbClr val="D9B77A"/>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0FEC15E0-9CCE-CFE4-405A-6344D1FE0DAD}"/>
              </a:ext>
            </a:extLst>
          </p:cNvPr>
          <p:cNvCxnSpPr>
            <a:cxnSpLocks/>
          </p:cNvCxnSpPr>
          <p:nvPr/>
        </p:nvCxnSpPr>
        <p:spPr>
          <a:xfrm flipV="1">
            <a:off x="11201400" y="9486900"/>
            <a:ext cx="3048000" cy="53461"/>
          </a:xfrm>
          <a:prstGeom prst="line">
            <a:avLst/>
          </a:prstGeom>
          <a:ln w="57150">
            <a:solidFill>
              <a:srgbClr val="8EB4E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54040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3" name="Freeform 3"/>
          <p:cNvSpPr/>
          <p:nvPr/>
        </p:nvSpPr>
        <p:spPr>
          <a:xfrm>
            <a:off x="12307776" y="2534033"/>
            <a:ext cx="4312286" cy="6418604"/>
          </a:xfrm>
          <a:custGeom>
            <a:avLst/>
            <a:gdLst/>
            <a:ahLst/>
            <a:cxnLst/>
            <a:rect l="l" t="t" r="r" b="b"/>
            <a:pathLst>
              <a:path w="4312286" h="6418604">
                <a:moveTo>
                  <a:pt x="0" y="0"/>
                </a:moveTo>
                <a:lnTo>
                  <a:pt x="4312285" y="0"/>
                </a:lnTo>
                <a:lnTo>
                  <a:pt x="4312285" y="6418604"/>
                </a:lnTo>
                <a:lnTo>
                  <a:pt x="0" y="6418604"/>
                </a:lnTo>
                <a:lnTo>
                  <a:pt x="0" y="0"/>
                </a:lnTo>
                <a:close/>
              </a:path>
            </a:pathLst>
          </a:custGeom>
          <a:blipFill>
            <a:blip r:embed="rId3"/>
            <a:stretch>
              <a:fillRect l="-49073" b="-154"/>
            </a:stretch>
          </a:blipFill>
        </p:spPr>
        <p:txBody>
          <a:bodyPr/>
          <a:lstStyle/>
          <a:p>
            <a:endParaRPr lang="en-DK" dirty="0"/>
          </a:p>
        </p:txBody>
      </p:sp>
      <p:sp>
        <p:nvSpPr>
          <p:cNvPr id="4" name="Freeform 4"/>
          <p:cNvSpPr/>
          <p:nvPr/>
        </p:nvSpPr>
        <p:spPr>
          <a:xfrm>
            <a:off x="1028700" y="5143500"/>
            <a:ext cx="10561379" cy="3809137"/>
          </a:xfrm>
          <a:custGeom>
            <a:avLst/>
            <a:gdLst/>
            <a:ahLst/>
            <a:cxnLst/>
            <a:rect l="l" t="t" r="r" b="b"/>
            <a:pathLst>
              <a:path w="10561379" h="3809137">
                <a:moveTo>
                  <a:pt x="0" y="0"/>
                </a:moveTo>
                <a:lnTo>
                  <a:pt x="10561379" y="0"/>
                </a:lnTo>
                <a:lnTo>
                  <a:pt x="10561379" y="3809137"/>
                </a:lnTo>
                <a:lnTo>
                  <a:pt x="0" y="3809137"/>
                </a:lnTo>
                <a:lnTo>
                  <a:pt x="0" y="0"/>
                </a:lnTo>
                <a:close/>
              </a:path>
            </a:pathLst>
          </a:custGeom>
          <a:blipFill>
            <a:blip r:embed="rId4"/>
            <a:stretch>
              <a:fillRect/>
            </a:stretch>
          </a:blipFill>
        </p:spPr>
        <p:txBody>
          <a:bodyPr/>
          <a:lstStyle/>
          <a:p>
            <a:endParaRPr lang="en-DK"/>
          </a:p>
        </p:txBody>
      </p:sp>
      <p:sp>
        <p:nvSpPr>
          <p:cNvPr id="5" name="TextBox 5"/>
          <p:cNvSpPr txBox="1"/>
          <p:nvPr/>
        </p:nvSpPr>
        <p:spPr>
          <a:xfrm>
            <a:off x="1029600" y="1080000"/>
            <a:ext cx="5362305" cy="1017266"/>
          </a:xfrm>
          <a:prstGeom prst="rect">
            <a:avLst/>
          </a:prstGeom>
        </p:spPr>
        <p:txBody>
          <a:bodyPr wrap="square" lIns="0" tIns="0" rIns="0" bIns="0" rtlCol="0" anchor="t">
            <a:spAutoFit/>
          </a:bodyPr>
          <a:lstStyle/>
          <a:p>
            <a:pPr>
              <a:lnSpc>
                <a:spcPts val="8605"/>
              </a:lnSpc>
              <a:spcBef>
                <a:spcPct val="0"/>
              </a:spcBef>
            </a:pPr>
            <a:r>
              <a:rPr lang="en-US" sz="5400" b="1" dirty="0">
                <a:solidFill>
                  <a:srgbClr val="404040"/>
                </a:solidFill>
                <a:latin typeface="Montserrat" pitchFamily="2" charset="77"/>
              </a:rPr>
              <a:t>CONTACT US</a:t>
            </a:r>
          </a:p>
        </p:txBody>
      </p:sp>
      <p:sp>
        <p:nvSpPr>
          <p:cNvPr id="6" name="TextBox 6"/>
          <p:cNvSpPr txBox="1"/>
          <p:nvPr/>
        </p:nvSpPr>
        <p:spPr>
          <a:xfrm>
            <a:off x="1028700" y="2947293"/>
            <a:ext cx="3281760" cy="359073"/>
          </a:xfrm>
          <a:prstGeom prst="rect">
            <a:avLst/>
          </a:prstGeom>
        </p:spPr>
        <p:txBody>
          <a:bodyPr wrap="square" lIns="0" tIns="0" rIns="0" bIns="0" rtlCol="0" anchor="t">
            <a:spAutoFit/>
          </a:bodyPr>
          <a:lstStyle/>
          <a:p>
            <a:pPr>
              <a:lnSpc>
                <a:spcPts val="2800"/>
              </a:lnSpc>
            </a:pPr>
            <a:r>
              <a:rPr lang="en-US" sz="2600" b="1" dirty="0">
                <a:solidFill>
                  <a:srgbClr val="504C44"/>
                </a:solidFill>
                <a:latin typeface="Montserrat" pitchFamily="2" charset="77"/>
              </a:rPr>
              <a:t>Email:</a:t>
            </a:r>
          </a:p>
        </p:txBody>
      </p:sp>
      <p:sp>
        <p:nvSpPr>
          <p:cNvPr id="7" name="TextBox 7"/>
          <p:cNvSpPr txBox="1"/>
          <p:nvPr/>
        </p:nvSpPr>
        <p:spPr>
          <a:xfrm>
            <a:off x="3657599" y="2857500"/>
            <a:ext cx="9590475" cy="359073"/>
          </a:xfrm>
          <a:prstGeom prst="rect">
            <a:avLst/>
          </a:prstGeom>
        </p:spPr>
        <p:txBody>
          <a:bodyPr wrap="square" lIns="0" tIns="0" rIns="0" bIns="0" rtlCol="0" anchor="t">
            <a:spAutoFit/>
          </a:bodyPr>
          <a:lstStyle/>
          <a:p>
            <a:pPr>
              <a:lnSpc>
                <a:spcPts val="2800"/>
              </a:lnSpc>
            </a:pPr>
            <a:r>
              <a:rPr lang="en-US" sz="2600" dirty="0" err="1">
                <a:solidFill>
                  <a:srgbClr val="504C44"/>
                </a:solidFill>
                <a:latin typeface="Montserrat" pitchFamily="2" charset="77"/>
              </a:rPr>
              <a:t>heads-admin@sund.ku.dk</a:t>
            </a:r>
            <a:r>
              <a:rPr lang="en-US" sz="2600" dirty="0">
                <a:solidFill>
                  <a:srgbClr val="504C44"/>
                </a:solidFill>
                <a:latin typeface="Montserrat" pitchFamily="2" charset="77"/>
              </a:rPr>
              <a:t> | </a:t>
            </a:r>
            <a:r>
              <a:rPr lang="en-US" sz="2600" dirty="0" err="1">
                <a:solidFill>
                  <a:srgbClr val="504C44"/>
                </a:solidFill>
                <a:latin typeface="Montserrat" pitchFamily="2" charset="77"/>
              </a:rPr>
              <a:t>datalab@sund.ku.dk</a:t>
            </a:r>
            <a:endParaRPr lang="en-US" sz="2600" dirty="0">
              <a:solidFill>
                <a:srgbClr val="504C44"/>
              </a:solidFill>
              <a:latin typeface="Montserrat" pitchFamily="2" charset="77"/>
            </a:endParaRPr>
          </a:p>
        </p:txBody>
      </p:sp>
      <p:sp>
        <p:nvSpPr>
          <p:cNvPr id="8" name="TextBox 8"/>
          <p:cNvSpPr txBox="1"/>
          <p:nvPr/>
        </p:nvSpPr>
        <p:spPr>
          <a:xfrm>
            <a:off x="1028700" y="3538040"/>
            <a:ext cx="3281760" cy="359073"/>
          </a:xfrm>
          <a:prstGeom prst="rect">
            <a:avLst/>
          </a:prstGeom>
        </p:spPr>
        <p:txBody>
          <a:bodyPr wrap="square" lIns="0" tIns="0" rIns="0" bIns="0" rtlCol="0" anchor="t">
            <a:spAutoFit/>
          </a:bodyPr>
          <a:lstStyle/>
          <a:p>
            <a:pPr>
              <a:lnSpc>
                <a:spcPts val="2800"/>
              </a:lnSpc>
            </a:pPr>
            <a:r>
              <a:rPr lang="en-US" sz="2600" b="1" dirty="0">
                <a:solidFill>
                  <a:srgbClr val="504C44"/>
                </a:solidFill>
                <a:latin typeface="Montserrat" pitchFamily="2" charset="77"/>
              </a:rPr>
              <a:t>Website:</a:t>
            </a:r>
          </a:p>
        </p:txBody>
      </p:sp>
      <p:sp>
        <p:nvSpPr>
          <p:cNvPr id="9" name="TextBox 9"/>
          <p:cNvSpPr txBox="1"/>
          <p:nvPr/>
        </p:nvSpPr>
        <p:spPr>
          <a:xfrm>
            <a:off x="3661316" y="3487880"/>
            <a:ext cx="8186745" cy="359073"/>
          </a:xfrm>
          <a:prstGeom prst="rect">
            <a:avLst/>
          </a:prstGeom>
        </p:spPr>
        <p:txBody>
          <a:bodyPr wrap="square" lIns="0" tIns="0" rIns="0" bIns="0" rtlCol="0" anchor="t">
            <a:spAutoFit/>
          </a:bodyPr>
          <a:lstStyle/>
          <a:p>
            <a:pPr>
              <a:lnSpc>
                <a:spcPts val="2800"/>
              </a:lnSpc>
            </a:pPr>
            <a:r>
              <a:rPr lang="en-US" sz="2600" u="sng" dirty="0">
                <a:solidFill>
                  <a:srgbClr val="504C44"/>
                </a:solidFill>
                <a:latin typeface="Montserrat" pitchFamily="2" charset="77"/>
              </a:rPr>
              <a:t>https://</a:t>
            </a:r>
            <a:r>
              <a:rPr lang="en-US" sz="2600" u="sng" dirty="0" err="1">
                <a:solidFill>
                  <a:srgbClr val="504C44"/>
                </a:solidFill>
                <a:latin typeface="Montserrat" pitchFamily="2" charset="77"/>
              </a:rPr>
              <a:t>heads.ku.dk</a:t>
            </a:r>
            <a:r>
              <a:rPr lang="en-US" sz="2600" u="sng" dirty="0">
                <a:solidFill>
                  <a:srgbClr val="504C44"/>
                </a:solidFill>
                <a:latin typeface="Montserrat" pitchFamily="2" charset="77"/>
              </a:rPr>
              <a:t>/</a:t>
            </a:r>
          </a:p>
        </p:txBody>
      </p:sp>
      <p:sp>
        <p:nvSpPr>
          <p:cNvPr id="10" name="TextBox 10"/>
          <p:cNvSpPr txBox="1"/>
          <p:nvPr/>
        </p:nvSpPr>
        <p:spPr>
          <a:xfrm>
            <a:off x="1028700" y="4125415"/>
            <a:ext cx="3281760" cy="359073"/>
          </a:xfrm>
          <a:prstGeom prst="rect">
            <a:avLst/>
          </a:prstGeom>
        </p:spPr>
        <p:txBody>
          <a:bodyPr wrap="square" lIns="0" tIns="0" rIns="0" bIns="0" rtlCol="0" anchor="t">
            <a:spAutoFit/>
          </a:bodyPr>
          <a:lstStyle/>
          <a:p>
            <a:pPr>
              <a:lnSpc>
                <a:spcPts val="2800"/>
              </a:lnSpc>
            </a:pPr>
            <a:r>
              <a:rPr lang="en-US" sz="2600" b="1" dirty="0">
                <a:solidFill>
                  <a:srgbClr val="504C44"/>
                </a:solidFill>
                <a:latin typeface="Montserrat" pitchFamily="2" charset="77"/>
              </a:rPr>
              <a:t>Location:</a:t>
            </a:r>
          </a:p>
        </p:txBody>
      </p:sp>
      <p:sp>
        <p:nvSpPr>
          <p:cNvPr id="11" name="TextBox 11"/>
          <p:cNvSpPr txBox="1"/>
          <p:nvPr/>
        </p:nvSpPr>
        <p:spPr>
          <a:xfrm>
            <a:off x="3657599" y="4098627"/>
            <a:ext cx="8186745" cy="359073"/>
          </a:xfrm>
          <a:prstGeom prst="rect">
            <a:avLst/>
          </a:prstGeom>
        </p:spPr>
        <p:txBody>
          <a:bodyPr wrap="square" lIns="0" tIns="0" rIns="0" bIns="0" rtlCol="0" anchor="t">
            <a:spAutoFit/>
          </a:bodyPr>
          <a:lstStyle/>
          <a:p>
            <a:pPr>
              <a:lnSpc>
                <a:spcPts val="2800"/>
              </a:lnSpc>
            </a:pPr>
            <a:r>
              <a:rPr lang="en-US" sz="2600" dirty="0">
                <a:solidFill>
                  <a:srgbClr val="504C44"/>
                </a:solidFill>
                <a:latin typeface="Montserrat" pitchFamily="2" charset="77"/>
              </a:rPr>
              <a:t>Building 33, 4. floor, Section C, </a:t>
            </a:r>
            <a:r>
              <a:rPr lang="en-US" sz="2600" dirty="0" err="1">
                <a:solidFill>
                  <a:srgbClr val="504C44"/>
                </a:solidFill>
                <a:latin typeface="Montserrat" pitchFamily="2" charset="77"/>
              </a:rPr>
              <a:t>Panum</a:t>
            </a:r>
            <a:endParaRPr lang="en-US" sz="2600" dirty="0">
              <a:solidFill>
                <a:srgbClr val="504C44"/>
              </a:solidFill>
              <a:latin typeface="Montserrat" pitchFamily="2" charset="77"/>
            </a:endParaRPr>
          </a:p>
        </p:txBody>
      </p:sp>
      <p:grpSp>
        <p:nvGrpSpPr>
          <p:cNvPr id="12" name="Group 12"/>
          <p:cNvGrpSpPr/>
          <p:nvPr/>
        </p:nvGrpSpPr>
        <p:grpSpPr>
          <a:xfrm>
            <a:off x="-217095" y="9784652"/>
            <a:ext cx="18744083" cy="862319"/>
            <a:chOff x="0" y="0"/>
            <a:chExt cx="4936713" cy="227113"/>
          </a:xfrm>
        </p:grpSpPr>
        <p:sp>
          <p:nvSpPr>
            <p:cNvPr id="13" name="Freeform 13"/>
            <p:cNvSpPr/>
            <p:nvPr/>
          </p:nvSpPr>
          <p:spPr>
            <a:xfrm>
              <a:off x="0" y="0"/>
              <a:ext cx="4936713" cy="227113"/>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a:p>
          </p:txBody>
        </p:sp>
        <p:sp>
          <p:nvSpPr>
            <p:cNvPr id="14" name="TextBox 14"/>
            <p:cNvSpPr txBox="1"/>
            <p:nvPr/>
          </p:nvSpPr>
          <p:spPr>
            <a:xfrm>
              <a:off x="0" y="-9525"/>
              <a:ext cx="812800" cy="822325"/>
            </a:xfrm>
            <a:prstGeom prst="rect">
              <a:avLst/>
            </a:prstGeom>
          </p:spPr>
          <p:txBody>
            <a:bodyPr lIns="50800" tIns="50800" rIns="50800" bIns="50800" rtlCol="0" anchor="ctr"/>
            <a:lstStyle/>
            <a:p>
              <a:pPr algn="ctr">
                <a:lnSpc>
                  <a:spcPts val="2123"/>
                </a:lnSpc>
              </a:pPr>
              <a:endParaRPr/>
            </a:p>
          </p:txBody>
        </p:sp>
      </p:grpSp>
      <p:sp>
        <p:nvSpPr>
          <p:cNvPr id="17" name="Freeform 5">
            <a:extLst>
              <a:ext uri="{FF2B5EF4-FFF2-40B4-BE49-F238E27FC236}">
                <a16:creationId xmlns:a16="http://schemas.microsoft.com/office/drawing/2014/main" id="{8202F681-7A24-11A8-A291-4EF579212B7B}"/>
              </a:ext>
            </a:extLst>
          </p:cNvPr>
          <p:cNvSpPr/>
          <p:nvPr/>
        </p:nvSpPr>
        <p:spPr>
          <a:xfrm>
            <a:off x="16306800" y="688095"/>
            <a:ext cx="1392754" cy="1392754"/>
          </a:xfrm>
          <a:custGeom>
            <a:avLst/>
            <a:gdLst/>
            <a:ahLst/>
            <a:cxnLst/>
            <a:rect l="l" t="t" r="r" b="b"/>
            <a:pathLst>
              <a:path w="1392754" h="1392754">
                <a:moveTo>
                  <a:pt x="0" y="0"/>
                </a:moveTo>
                <a:lnTo>
                  <a:pt x="1392754" y="0"/>
                </a:lnTo>
                <a:lnTo>
                  <a:pt x="1392754" y="1392754"/>
                </a:lnTo>
                <a:lnTo>
                  <a:pt x="0" y="1392754"/>
                </a:lnTo>
                <a:lnTo>
                  <a:pt x="0" y="0"/>
                </a:lnTo>
                <a:close/>
              </a:path>
            </a:pathLst>
          </a:custGeom>
          <a:blipFill>
            <a:blip r:embed="rId5"/>
            <a:stretch>
              <a:fillRect/>
            </a:stretch>
          </a:blipFill>
        </p:spPr>
        <p:txBody>
          <a:bodyPr/>
          <a:lstStyle/>
          <a:p>
            <a:endParaRPr lang="en-DK"/>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3">
            <a:extLst>
              <a:ext uri="{FF2B5EF4-FFF2-40B4-BE49-F238E27FC236}">
                <a16:creationId xmlns:a16="http://schemas.microsoft.com/office/drawing/2014/main" id="{A344E759-168E-4D8C-8749-E7E59DAAD890}"/>
              </a:ext>
            </a:extLst>
          </p:cNvPr>
          <p:cNvSpPr/>
          <p:nvPr/>
        </p:nvSpPr>
        <p:spPr>
          <a:xfrm>
            <a:off x="0" y="370913"/>
            <a:ext cx="18364200" cy="1803361"/>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dirty="0"/>
          </a:p>
        </p:txBody>
      </p:sp>
      <p:sp>
        <p:nvSpPr>
          <p:cNvPr id="7" name="TextBox 24">
            <a:extLst>
              <a:ext uri="{FF2B5EF4-FFF2-40B4-BE49-F238E27FC236}">
                <a16:creationId xmlns:a16="http://schemas.microsoft.com/office/drawing/2014/main" id="{DF559DED-AA55-8113-E7B7-56ABEF73B4D0}"/>
              </a:ext>
            </a:extLst>
          </p:cNvPr>
          <p:cNvSpPr txBox="1"/>
          <p:nvPr/>
        </p:nvSpPr>
        <p:spPr>
          <a:xfrm>
            <a:off x="990600" y="972000"/>
            <a:ext cx="12157549" cy="795089"/>
          </a:xfrm>
          <a:prstGeom prst="rect">
            <a:avLst/>
          </a:prstGeom>
        </p:spPr>
        <p:txBody>
          <a:bodyPr wrap="square" lIns="0" tIns="0" rIns="0" bIns="0" rtlCol="0" anchor="t">
            <a:spAutoFit/>
          </a:bodyPr>
          <a:lstStyle/>
          <a:p>
            <a:pPr>
              <a:lnSpc>
                <a:spcPts val="6159"/>
              </a:lnSpc>
              <a:spcBef>
                <a:spcPct val="0"/>
              </a:spcBef>
            </a:pPr>
            <a:r>
              <a:rPr lang="en-US" sz="5400" b="1" dirty="0">
                <a:solidFill>
                  <a:srgbClr val="3B4A52"/>
                </a:solidFill>
                <a:latin typeface="Montserrat" pitchFamily="2" charset="77"/>
              </a:rPr>
              <a:t>WHAT IS THE DCC</a:t>
            </a:r>
          </a:p>
        </p:txBody>
      </p:sp>
      <p:sp>
        <p:nvSpPr>
          <p:cNvPr id="10" name="TextBox 9">
            <a:extLst>
              <a:ext uri="{FF2B5EF4-FFF2-40B4-BE49-F238E27FC236}">
                <a16:creationId xmlns:a16="http://schemas.microsoft.com/office/drawing/2014/main" id="{82C556F6-7D01-471F-521A-EAE7C91530A7}"/>
              </a:ext>
            </a:extLst>
          </p:cNvPr>
          <p:cNvSpPr txBox="1"/>
          <p:nvPr/>
        </p:nvSpPr>
        <p:spPr>
          <a:xfrm>
            <a:off x="1219200" y="3314700"/>
            <a:ext cx="15468600" cy="6217087"/>
          </a:xfrm>
          <a:prstGeom prst="rect">
            <a:avLst/>
          </a:prstGeom>
          <a:noFill/>
        </p:spPr>
        <p:txBody>
          <a:bodyPr wrap="square" lIns="91440" tIns="45720" rIns="91440" bIns="45720" rtlCol="0" anchor="t">
            <a:spAutoFit/>
          </a:bodyPr>
          <a:lstStyle/>
          <a:p>
            <a:r>
              <a:rPr lang="en-US" sz="3000" dirty="0">
                <a:latin typeface="Montserrat" pitchFamily="2" charset="77"/>
                <a:cs typeface="Futura Condensed Medium" panose="020B0602020204020303" pitchFamily="34" charset="-79"/>
              </a:rPr>
              <a:t>The Digital Core Curriculum (DCC) initiative </a:t>
            </a:r>
          </a:p>
          <a:p>
            <a:endParaRPr lang="en-US" sz="2800" dirty="0">
              <a:latin typeface="Montserrat" pitchFamily="2" charset="77"/>
              <a:cs typeface="Futura Condensed Medium" panose="020B0602020204020303" pitchFamily="34" charset="-79"/>
            </a:endParaRPr>
          </a:p>
          <a:p>
            <a:pPr marL="1828800" lvl="3" indent="-457200">
              <a:buFont typeface="Arial" panose="020B0604020202020204" pitchFamily="34" charset="0"/>
              <a:buChar char="•"/>
            </a:pPr>
            <a:r>
              <a:rPr lang="en-US" sz="2800" dirty="0">
                <a:latin typeface="Montserrat" pitchFamily="2" charset="77"/>
                <a:cs typeface="Futura Condensed Medium" panose="020B0602020204020303" pitchFamily="34" charset="-79"/>
              </a:rPr>
              <a:t>KU-wide initiative, started at SUND</a:t>
            </a:r>
          </a:p>
          <a:p>
            <a:pPr marL="457200" indent="-457200">
              <a:buFont typeface="Arial" panose="020B0604020202020204" pitchFamily="34" charset="0"/>
              <a:buChar char="•"/>
            </a:pPr>
            <a:endParaRPr lang="en-US" sz="2800" dirty="0">
              <a:latin typeface="Montserrat" pitchFamily="2" charset="77"/>
              <a:cs typeface="Futura Condensed Medium" panose="020B0602020204020303" pitchFamily="34" charset="-79"/>
            </a:endParaRPr>
          </a:p>
          <a:p>
            <a:pPr marL="1828800" lvl="3" indent="-457200">
              <a:buFont typeface="Arial" panose="020B0604020202020204" pitchFamily="34" charset="0"/>
              <a:buChar char="•"/>
            </a:pPr>
            <a:r>
              <a:rPr lang="en-US" sz="2800" dirty="0">
                <a:latin typeface="Montserrat" pitchFamily="2" charset="77"/>
                <a:cs typeface="Futura Condensed Medium" panose="020B0602020204020303" pitchFamily="34" charset="-79"/>
              </a:rPr>
              <a:t>Update all educations to include digital literacy and data science competences</a:t>
            </a:r>
          </a:p>
          <a:p>
            <a:pPr marL="1828800" lvl="3" indent="-457200">
              <a:buFont typeface="Arial" panose="020B0604020202020204" pitchFamily="34" charset="0"/>
              <a:buChar char="•"/>
            </a:pPr>
            <a:endParaRPr lang="en-US" sz="2800" dirty="0">
              <a:latin typeface="Montserrat" pitchFamily="2" charset="77"/>
              <a:cs typeface="Futura Condensed Medium" panose="020B0602020204020303" pitchFamily="34" charset="-79"/>
            </a:endParaRPr>
          </a:p>
          <a:p>
            <a:pPr marL="1828800" lvl="3" indent="-457200">
              <a:buFont typeface="Arial" panose="020B0604020202020204" pitchFamily="34" charset="0"/>
              <a:buChar char="•"/>
            </a:pPr>
            <a:r>
              <a:rPr lang="en-US" sz="2800" dirty="0">
                <a:latin typeface="Montserrat"/>
                <a:cs typeface="Futura Condensed Medium"/>
              </a:rPr>
              <a:t>Each study board (</a:t>
            </a:r>
            <a:r>
              <a:rPr lang="en-US" sz="2800" dirty="0" err="1">
                <a:latin typeface="Montserrat"/>
                <a:cs typeface="Futura Condensed Medium"/>
              </a:rPr>
              <a:t>studienævn</a:t>
            </a:r>
            <a:r>
              <a:rPr lang="en-US" sz="2800" dirty="0">
                <a:latin typeface="Montserrat"/>
                <a:cs typeface="Futura Condensed Medium"/>
              </a:rPr>
              <a:t>) does its own implementation. DCC working group supports and advises </a:t>
            </a:r>
            <a:endParaRPr lang="en-US" sz="2800" dirty="0">
              <a:latin typeface="Montserrat" pitchFamily="2" charset="77"/>
              <a:cs typeface="Futura Condensed Medium" panose="020B0602020204020303" pitchFamily="34" charset="-79"/>
            </a:endParaRPr>
          </a:p>
          <a:p>
            <a:pPr marL="1828800" lvl="3" indent="-457200">
              <a:buFont typeface="Arial" panose="020B0604020202020204" pitchFamily="34" charset="0"/>
              <a:buChar char="•"/>
            </a:pPr>
            <a:endParaRPr lang="en-US" sz="2800" dirty="0">
              <a:latin typeface="Montserrat" pitchFamily="2" charset="77"/>
              <a:cs typeface="Futura Condensed Medium" panose="020B0602020204020303" pitchFamily="34" charset="-79"/>
            </a:endParaRPr>
          </a:p>
          <a:p>
            <a:pPr marL="1828800" lvl="3" indent="-457200">
              <a:buFont typeface="Arial" panose="020B0604020202020204" pitchFamily="34" charset="0"/>
              <a:buChar char="•"/>
            </a:pPr>
            <a:r>
              <a:rPr lang="en-US" sz="2800" u="sng" dirty="0">
                <a:latin typeface="Montserrat"/>
                <a:cs typeface="Futura Condensed Medium"/>
              </a:rPr>
              <a:t>Goal</a:t>
            </a:r>
            <a:r>
              <a:rPr lang="en-US" sz="2800" dirty="0">
                <a:latin typeface="Montserrat"/>
                <a:cs typeface="Futura Condensed Medium"/>
              </a:rPr>
              <a:t>: Implementation of a Digital core curriculum corresponding to 5 – 7,5 ECTs per study line</a:t>
            </a:r>
          </a:p>
          <a:p>
            <a:pPr lvl="3"/>
            <a:endParaRPr lang="en-US" sz="2800" dirty="0">
              <a:latin typeface="Montserrat" pitchFamily="2" charset="77"/>
              <a:cs typeface="Futura Condensed Medium" panose="020B0602020204020303" pitchFamily="34" charset="-79"/>
            </a:endParaRPr>
          </a:p>
          <a:p>
            <a:endParaRPr lang="en-US" sz="3200" dirty="0">
              <a:latin typeface="Montserrat" pitchFamily="2" charset="77"/>
              <a:ea typeface="Tahoma" panose="020B0604030504040204" pitchFamily="34" charset="0"/>
              <a:cs typeface="Tahoma" panose="020B0604030504040204" pitchFamily="34" charset="0"/>
            </a:endParaRPr>
          </a:p>
        </p:txBody>
      </p:sp>
      <p:pic>
        <p:nvPicPr>
          <p:cNvPr id="8" name="Picture 7" descr="A blue and black logo&#10;&#10;Description automatically generated">
            <a:extLst>
              <a:ext uri="{FF2B5EF4-FFF2-40B4-BE49-F238E27FC236}">
                <a16:creationId xmlns:a16="http://schemas.microsoft.com/office/drawing/2014/main" id="{A6005DC8-AF94-DDDA-994A-CC41FF15BB68}"/>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extLst>
      <p:ext uri="{BB962C8B-B14F-4D97-AF65-F5344CB8AC3E}">
        <p14:creationId xmlns:p14="http://schemas.microsoft.com/office/powerpoint/2010/main" val="41796238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22EB82D-60EA-FBAC-8C7E-BDA1CADCE1ED}"/>
              </a:ext>
            </a:extLst>
          </p:cNvPr>
          <p:cNvSpPr txBox="1"/>
          <p:nvPr/>
        </p:nvSpPr>
        <p:spPr>
          <a:xfrm>
            <a:off x="2768290" y="3500573"/>
            <a:ext cx="13690910" cy="5262979"/>
          </a:xfrm>
          <a:prstGeom prst="rect">
            <a:avLst/>
          </a:prstGeom>
          <a:noFill/>
        </p:spPr>
        <p:txBody>
          <a:bodyPr wrap="square" lIns="91440" tIns="45720" rIns="91440" bIns="45720" rtlCol="0" anchor="t">
            <a:spAutoFit/>
          </a:bodyPr>
          <a:lstStyle/>
          <a:p>
            <a:pPr marL="457200" indent="-457200">
              <a:buFont typeface="Arial" panose="020B0604020202020204" pitchFamily="34" charset="0"/>
              <a:buChar char="•"/>
            </a:pPr>
            <a:r>
              <a:rPr lang="en-US" sz="2800" b="1" dirty="0">
                <a:latin typeface="Montserrat" pitchFamily="2" charset="77"/>
              </a:rPr>
              <a:t>What is (Health) Data Science (DS)? </a:t>
            </a:r>
            <a:r>
              <a:rPr lang="en-US" sz="2800" dirty="0">
                <a:latin typeface="Montserrat" pitchFamily="2" charset="77"/>
              </a:rPr>
              <a:t>Roles, definitions, data types</a:t>
            </a:r>
          </a:p>
          <a:p>
            <a:endParaRPr lang="en-US" sz="2800" dirty="0">
              <a:latin typeface="Montserrat" pitchFamily="2" charset="77"/>
            </a:endParaRPr>
          </a:p>
          <a:p>
            <a:pPr marL="457200" indent="-457200">
              <a:buFont typeface="Arial" panose="020B0604020202020204" pitchFamily="34" charset="0"/>
              <a:buChar char="•"/>
            </a:pPr>
            <a:r>
              <a:rPr lang="en-US" sz="2800" b="1" dirty="0">
                <a:latin typeface="Montserrat" pitchFamily="2" charset="77"/>
              </a:rPr>
              <a:t>A Data’s journey</a:t>
            </a:r>
            <a:r>
              <a:rPr lang="en-US" sz="2800" dirty="0">
                <a:latin typeface="Montserrat" pitchFamily="2" charset="77"/>
              </a:rPr>
              <a:t>: What happens from data collection to scientific results?</a:t>
            </a:r>
          </a:p>
          <a:p>
            <a:endParaRPr lang="en-US" sz="2800" dirty="0">
              <a:latin typeface="Montserrat" pitchFamily="2" charset="77"/>
            </a:endParaRPr>
          </a:p>
          <a:p>
            <a:pPr marL="457200" indent="-457200">
              <a:buFont typeface="Arial" panose="020B0604020202020204" pitchFamily="34" charset="0"/>
              <a:buChar char="•"/>
            </a:pPr>
            <a:r>
              <a:rPr lang="en-US" sz="2800" dirty="0">
                <a:latin typeface="Montserrat"/>
              </a:rPr>
              <a:t>Data science is not scary nor mystical. Now you know the 'fancy words'</a:t>
            </a:r>
          </a:p>
          <a:p>
            <a:endParaRPr lang="en-US" sz="2800" dirty="0">
              <a:latin typeface="Montserrat" pitchFamily="2" charset="77"/>
            </a:endParaRPr>
          </a:p>
          <a:p>
            <a:pPr marL="457200" indent="-457200">
              <a:buFont typeface="Arial" panose="020B0604020202020204" pitchFamily="34" charset="0"/>
              <a:buChar char="•"/>
            </a:pPr>
            <a:r>
              <a:rPr lang="en-US" sz="2800" dirty="0">
                <a:latin typeface="Montserrat" pitchFamily="2" charset="77"/>
              </a:rPr>
              <a:t>Where to find useful data science analysis, tools and courses</a:t>
            </a:r>
          </a:p>
          <a:p>
            <a:endParaRPr lang="en-US" sz="2800" dirty="0">
              <a:latin typeface="Montserrat" pitchFamily="2" charset="77"/>
            </a:endParaRPr>
          </a:p>
          <a:p>
            <a:pPr marL="457200" indent="-457200">
              <a:buFont typeface="Arial" panose="020B0604020202020204" pitchFamily="34" charset="0"/>
              <a:buChar char="•"/>
            </a:pPr>
            <a:r>
              <a:rPr lang="en-US" sz="2800" dirty="0">
                <a:latin typeface="Montserrat" pitchFamily="2" charset="77"/>
              </a:rPr>
              <a:t>Inspiration for incorporation of DS and/or the DS mindset into teaching</a:t>
            </a:r>
          </a:p>
          <a:p>
            <a:pPr marL="457200" indent="-457200">
              <a:buFont typeface="Arial" panose="020B0604020202020204" pitchFamily="34" charset="0"/>
              <a:buChar char="•"/>
            </a:pPr>
            <a:endParaRPr lang="en-US" sz="2800" dirty="0">
              <a:latin typeface="Montserrat" pitchFamily="2" charset="77"/>
            </a:endParaRPr>
          </a:p>
          <a:p>
            <a:endParaRPr lang="en-US" sz="2800" dirty="0">
              <a:latin typeface="Montserrat" pitchFamily="2" charset="77"/>
            </a:endParaRPr>
          </a:p>
        </p:txBody>
      </p:sp>
      <p:pic>
        <p:nvPicPr>
          <p:cNvPr id="4" name="Graphic 3" descr="Sailboat with solid fill">
            <a:extLst>
              <a:ext uri="{FF2B5EF4-FFF2-40B4-BE49-F238E27FC236}">
                <a16:creationId xmlns:a16="http://schemas.microsoft.com/office/drawing/2014/main" id="{339E9AD4-0E21-CFB9-D0CE-4EEEC9B10A5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21264730">
            <a:off x="378206" y="6750770"/>
            <a:ext cx="3443537" cy="3443537"/>
          </a:xfrm>
          <a:prstGeom prst="rect">
            <a:avLst/>
          </a:prstGeom>
        </p:spPr>
      </p:pic>
      <p:grpSp>
        <p:nvGrpSpPr>
          <p:cNvPr id="26" name="Group 25">
            <a:extLst>
              <a:ext uri="{FF2B5EF4-FFF2-40B4-BE49-F238E27FC236}">
                <a16:creationId xmlns:a16="http://schemas.microsoft.com/office/drawing/2014/main" id="{FCDB0310-9D80-D00C-C5D2-73034C3610EE}"/>
              </a:ext>
            </a:extLst>
          </p:cNvPr>
          <p:cNvGrpSpPr/>
          <p:nvPr/>
        </p:nvGrpSpPr>
        <p:grpSpPr>
          <a:xfrm>
            <a:off x="-152400" y="8953500"/>
            <a:ext cx="17373600" cy="1524000"/>
            <a:chOff x="-152400" y="8953500"/>
            <a:chExt cx="17373600" cy="1524000"/>
          </a:xfrm>
        </p:grpSpPr>
        <p:grpSp>
          <p:nvGrpSpPr>
            <p:cNvPr id="9" name="Group 8">
              <a:extLst>
                <a:ext uri="{FF2B5EF4-FFF2-40B4-BE49-F238E27FC236}">
                  <a16:creationId xmlns:a16="http://schemas.microsoft.com/office/drawing/2014/main" id="{BE22662B-341E-BC66-3C51-49A0A55F9A2F}"/>
                </a:ext>
              </a:extLst>
            </p:cNvPr>
            <p:cNvGrpSpPr/>
            <p:nvPr/>
          </p:nvGrpSpPr>
          <p:grpSpPr>
            <a:xfrm>
              <a:off x="-152400" y="8953500"/>
              <a:ext cx="3962400" cy="1524000"/>
              <a:chOff x="-152400" y="8953500"/>
              <a:chExt cx="3962400" cy="1524000"/>
            </a:xfrm>
          </p:grpSpPr>
          <p:pic>
            <p:nvPicPr>
              <p:cNvPr id="6" name="Graphic 5" descr="Wave with solid fill">
                <a:extLst>
                  <a:ext uri="{FF2B5EF4-FFF2-40B4-BE49-F238E27FC236}">
                    <a16:creationId xmlns:a16="http://schemas.microsoft.com/office/drawing/2014/main" id="{A0693183-F2DC-92C8-D028-32D5EB2300D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7" name="Graphic 6" descr="Wave with solid fill">
                <a:extLst>
                  <a:ext uri="{FF2B5EF4-FFF2-40B4-BE49-F238E27FC236}">
                    <a16:creationId xmlns:a16="http://schemas.microsoft.com/office/drawing/2014/main" id="{9CB31B6E-8E3B-FC80-9FA8-5669D0FE741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pic>
            <p:nvPicPr>
              <p:cNvPr id="8" name="Graphic 7" descr="Wave with solid fill">
                <a:extLst>
                  <a:ext uri="{FF2B5EF4-FFF2-40B4-BE49-F238E27FC236}">
                    <a16:creationId xmlns:a16="http://schemas.microsoft.com/office/drawing/2014/main" id="{315C5B5A-8E1F-42B2-9C1B-4A4AE6A1E31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86000" y="8953500"/>
                <a:ext cx="1524000" cy="1524000"/>
              </a:xfrm>
              <a:prstGeom prst="rect">
                <a:avLst/>
              </a:prstGeom>
            </p:spPr>
          </p:pic>
        </p:grpSp>
        <p:grpSp>
          <p:nvGrpSpPr>
            <p:cNvPr id="10" name="Group 9">
              <a:extLst>
                <a:ext uri="{FF2B5EF4-FFF2-40B4-BE49-F238E27FC236}">
                  <a16:creationId xmlns:a16="http://schemas.microsoft.com/office/drawing/2014/main" id="{FD026AA4-CFFE-F6E6-D416-5DE7DF6AA93B}"/>
                </a:ext>
              </a:extLst>
            </p:cNvPr>
            <p:cNvGrpSpPr/>
            <p:nvPr/>
          </p:nvGrpSpPr>
          <p:grpSpPr>
            <a:xfrm>
              <a:off x="3505200" y="8953500"/>
              <a:ext cx="3962400" cy="1524000"/>
              <a:chOff x="-152400" y="8953500"/>
              <a:chExt cx="3962400" cy="1524000"/>
            </a:xfrm>
          </p:grpSpPr>
          <p:pic>
            <p:nvPicPr>
              <p:cNvPr id="11" name="Graphic 10" descr="Wave with solid fill">
                <a:extLst>
                  <a:ext uri="{FF2B5EF4-FFF2-40B4-BE49-F238E27FC236}">
                    <a16:creationId xmlns:a16="http://schemas.microsoft.com/office/drawing/2014/main" id="{45136616-B9C2-0A29-0865-4D9AB0DEAF4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12" name="Graphic 11" descr="Wave with solid fill">
                <a:extLst>
                  <a:ext uri="{FF2B5EF4-FFF2-40B4-BE49-F238E27FC236}">
                    <a16:creationId xmlns:a16="http://schemas.microsoft.com/office/drawing/2014/main" id="{D266C862-4CBB-3B14-79E4-A6BD8C335C7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pic>
            <p:nvPicPr>
              <p:cNvPr id="13" name="Graphic 12" descr="Wave with solid fill">
                <a:extLst>
                  <a:ext uri="{FF2B5EF4-FFF2-40B4-BE49-F238E27FC236}">
                    <a16:creationId xmlns:a16="http://schemas.microsoft.com/office/drawing/2014/main" id="{9E8CDD94-67CD-FBEA-C1B8-950CB2F44F0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86000" y="8953500"/>
                <a:ext cx="1524000" cy="1524000"/>
              </a:xfrm>
              <a:prstGeom prst="rect">
                <a:avLst/>
              </a:prstGeom>
            </p:spPr>
          </p:pic>
        </p:grpSp>
        <p:grpSp>
          <p:nvGrpSpPr>
            <p:cNvPr id="14" name="Group 13">
              <a:extLst>
                <a:ext uri="{FF2B5EF4-FFF2-40B4-BE49-F238E27FC236}">
                  <a16:creationId xmlns:a16="http://schemas.microsoft.com/office/drawing/2014/main" id="{AB525DC6-764E-99CE-355E-AAB607D78E75}"/>
                </a:ext>
              </a:extLst>
            </p:cNvPr>
            <p:cNvGrpSpPr/>
            <p:nvPr/>
          </p:nvGrpSpPr>
          <p:grpSpPr>
            <a:xfrm>
              <a:off x="7162800" y="8953500"/>
              <a:ext cx="3962400" cy="1524000"/>
              <a:chOff x="-152400" y="8953500"/>
              <a:chExt cx="3962400" cy="1524000"/>
            </a:xfrm>
          </p:grpSpPr>
          <p:pic>
            <p:nvPicPr>
              <p:cNvPr id="15" name="Graphic 14" descr="Wave with solid fill">
                <a:extLst>
                  <a:ext uri="{FF2B5EF4-FFF2-40B4-BE49-F238E27FC236}">
                    <a16:creationId xmlns:a16="http://schemas.microsoft.com/office/drawing/2014/main" id="{B8E31DD1-CD21-5013-C322-E6ABF8BCBE0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16" name="Graphic 15" descr="Wave with solid fill">
                <a:extLst>
                  <a:ext uri="{FF2B5EF4-FFF2-40B4-BE49-F238E27FC236}">
                    <a16:creationId xmlns:a16="http://schemas.microsoft.com/office/drawing/2014/main" id="{2F99C5A0-C56D-2E53-9846-C55100810F5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pic>
            <p:nvPicPr>
              <p:cNvPr id="17" name="Graphic 16" descr="Wave with solid fill">
                <a:extLst>
                  <a:ext uri="{FF2B5EF4-FFF2-40B4-BE49-F238E27FC236}">
                    <a16:creationId xmlns:a16="http://schemas.microsoft.com/office/drawing/2014/main" id="{16671B08-04A6-4476-325E-BCCFACF1DC4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86000" y="8953500"/>
                <a:ext cx="1524000" cy="1524000"/>
              </a:xfrm>
              <a:prstGeom prst="rect">
                <a:avLst/>
              </a:prstGeom>
            </p:spPr>
          </p:pic>
        </p:grpSp>
        <p:grpSp>
          <p:nvGrpSpPr>
            <p:cNvPr id="18" name="Group 17">
              <a:extLst>
                <a:ext uri="{FF2B5EF4-FFF2-40B4-BE49-F238E27FC236}">
                  <a16:creationId xmlns:a16="http://schemas.microsoft.com/office/drawing/2014/main" id="{9CAD4088-D4E2-47B4-3588-597FF91E8A12}"/>
                </a:ext>
              </a:extLst>
            </p:cNvPr>
            <p:cNvGrpSpPr/>
            <p:nvPr/>
          </p:nvGrpSpPr>
          <p:grpSpPr>
            <a:xfrm>
              <a:off x="10820400" y="8953500"/>
              <a:ext cx="3962400" cy="1524000"/>
              <a:chOff x="-152400" y="8953500"/>
              <a:chExt cx="3962400" cy="1524000"/>
            </a:xfrm>
          </p:grpSpPr>
          <p:pic>
            <p:nvPicPr>
              <p:cNvPr id="19" name="Graphic 18" descr="Wave with solid fill">
                <a:extLst>
                  <a:ext uri="{FF2B5EF4-FFF2-40B4-BE49-F238E27FC236}">
                    <a16:creationId xmlns:a16="http://schemas.microsoft.com/office/drawing/2014/main" id="{97D946E3-32D4-EF01-87B5-DD4F4B2E400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20" name="Graphic 19" descr="Wave with solid fill">
                <a:extLst>
                  <a:ext uri="{FF2B5EF4-FFF2-40B4-BE49-F238E27FC236}">
                    <a16:creationId xmlns:a16="http://schemas.microsoft.com/office/drawing/2014/main" id="{1CA063F7-9875-372F-0A15-491F8BDCFFF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pic>
            <p:nvPicPr>
              <p:cNvPr id="21" name="Graphic 20" descr="Wave with solid fill">
                <a:extLst>
                  <a:ext uri="{FF2B5EF4-FFF2-40B4-BE49-F238E27FC236}">
                    <a16:creationId xmlns:a16="http://schemas.microsoft.com/office/drawing/2014/main" id="{574E9FDF-3DC0-B393-BC72-4583B3B1CE9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86000" y="8953500"/>
                <a:ext cx="1524000" cy="1524000"/>
              </a:xfrm>
              <a:prstGeom prst="rect">
                <a:avLst/>
              </a:prstGeom>
            </p:spPr>
          </p:pic>
        </p:grpSp>
        <p:grpSp>
          <p:nvGrpSpPr>
            <p:cNvPr id="22" name="Group 21">
              <a:extLst>
                <a:ext uri="{FF2B5EF4-FFF2-40B4-BE49-F238E27FC236}">
                  <a16:creationId xmlns:a16="http://schemas.microsoft.com/office/drawing/2014/main" id="{529231EA-F7CF-774C-465F-DBBE09BC5F4E}"/>
                </a:ext>
              </a:extLst>
            </p:cNvPr>
            <p:cNvGrpSpPr/>
            <p:nvPr/>
          </p:nvGrpSpPr>
          <p:grpSpPr>
            <a:xfrm>
              <a:off x="14478000" y="8953500"/>
              <a:ext cx="2743200" cy="1524000"/>
              <a:chOff x="-152400" y="8953500"/>
              <a:chExt cx="2743200" cy="1524000"/>
            </a:xfrm>
          </p:grpSpPr>
          <p:pic>
            <p:nvPicPr>
              <p:cNvPr id="23" name="Graphic 22" descr="Wave with solid fill">
                <a:extLst>
                  <a:ext uri="{FF2B5EF4-FFF2-40B4-BE49-F238E27FC236}">
                    <a16:creationId xmlns:a16="http://schemas.microsoft.com/office/drawing/2014/main" id="{89CABBDD-8EDD-84D7-EF22-E6972358050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24" name="Graphic 23" descr="Wave with solid fill">
                <a:extLst>
                  <a:ext uri="{FF2B5EF4-FFF2-40B4-BE49-F238E27FC236}">
                    <a16:creationId xmlns:a16="http://schemas.microsoft.com/office/drawing/2014/main" id="{1E027BEE-6ADB-544D-00A7-3EB75530991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grpSp>
      </p:grpSp>
      <p:sp>
        <p:nvSpPr>
          <p:cNvPr id="32" name="TextBox 31">
            <a:extLst>
              <a:ext uri="{FF2B5EF4-FFF2-40B4-BE49-F238E27FC236}">
                <a16:creationId xmlns:a16="http://schemas.microsoft.com/office/drawing/2014/main" id="{D08A4DC4-0C1E-F3F6-2B25-10598DD33099}"/>
              </a:ext>
            </a:extLst>
          </p:cNvPr>
          <p:cNvSpPr txBox="1"/>
          <p:nvPr/>
        </p:nvSpPr>
        <p:spPr>
          <a:xfrm>
            <a:off x="2768290" y="2412315"/>
            <a:ext cx="14374502" cy="523220"/>
          </a:xfrm>
          <a:prstGeom prst="rect">
            <a:avLst/>
          </a:prstGeom>
          <a:noFill/>
        </p:spPr>
        <p:txBody>
          <a:bodyPr wrap="square" rtlCol="0">
            <a:spAutoFit/>
          </a:bodyPr>
          <a:lstStyle/>
          <a:p>
            <a:r>
              <a:rPr lang="en-US" sz="2800" b="1" dirty="0">
                <a:latin typeface="Montserrat" pitchFamily="2" charset="77"/>
              </a:rPr>
              <a:t>In this course, we are going to begin our journey into Data Science</a:t>
            </a:r>
          </a:p>
        </p:txBody>
      </p:sp>
      <p:sp>
        <p:nvSpPr>
          <p:cNvPr id="3" name="TextBox 24">
            <a:extLst>
              <a:ext uri="{FF2B5EF4-FFF2-40B4-BE49-F238E27FC236}">
                <a16:creationId xmlns:a16="http://schemas.microsoft.com/office/drawing/2014/main" id="{960F5526-9151-D00A-FE1D-1B5B0058AF1C}"/>
              </a:ext>
            </a:extLst>
          </p:cNvPr>
          <p:cNvSpPr txBox="1"/>
          <p:nvPr/>
        </p:nvSpPr>
        <p:spPr>
          <a:xfrm>
            <a:off x="2768290" y="1080000"/>
            <a:ext cx="13338273" cy="795089"/>
          </a:xfrm>
          <a:prstGeom prst="rect">
            <a:avLst/>
          </a:prstGeom>
        </p:spPr>
        <p:txBody>
          <a:bodyPr wrap="square" lIns="0" tIns="0" rIns="0" bIns="0" rtlCol="0" anchor="t">
            <a:spAutoFit/>
          </a:bodyPr>
          <a:lstStyle/>
          <a:p>
            <a:pPr>
              <a:lnSpc>
                <a:spcPts val="6159"/>
              </a:lnSpc>
              <a:spcBef>
                <a:spcPct val="0"/>
              </a:spcBef>
            </a:pPr>
            <a:r>
              <a:rPr lang="en-US" sz="5400" b="1" dirty="0">
                <a:solidFill>
                  <a:srgbClr val="3B4A52"/>
                </a:solidFill>
                <a:latin typeface="Montserrat"/>
              </a:rPr>
              <a:t>THE PURPOSE OF THIS COURSE</a:t>
            </a:r>
          </a:p>
        </p:txBody>
      </p:sp>
      <p:pic>
        <p:nvPicPr>
          <p:cNvPr id="28" name="Picture 27" descr="A blue and black logo&#10;&#10;Description automatically generated">
            <a:extLst>
              <a:ext uri="{FF2B5EF4-FFF2-40B4-BE49-F238E27FC236}">
                <a16:creationId xmlns:a16="http://schemas.microsoft.com/office/drawing/2014/main" id="{0BB468FC-9D39-3571-3FBB-997938ABD507}"/>
              </a:ext>
            </a:extLst>
          </p:cNvPr>
          <p:cNvPicPr>
            <a:picLocks noChangeAspect="1"/>
          </p:cNvPicPr>
          <p:nvPr/>
        </p:nvPicPr>
        <p:blipFill>
          <a:blip r:embed="rId7" cstate="print">
            <a:extLst>
              <a:ext uri="{BEBA8EAE-BF5A-486C-A8C5-ECC9F3942E4B}">
                <a14:imgProps xmlns:a14="http://schemas.microsoft.com/office/drawing/2010/main">
                  <a14:imgLayer r:embed="rId8">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extLst>
      <p:ext uri="{BB962C8B-B14F-4D97-AF65-F5344CB8AC3E}">
        <p14:creationId xmlns:p14="http://schemas.microsoft.com/office/powerpoint/2010/main" val="28101139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22EB82D-60EA-FBAC-8C7E-BDA1CADCE1ED}"/>
              </a:ext>
            </a:extLst>
          </p:cNvPr>
          <p:cNvSpPr txBox="1"/>
          <p:nvPr/>
        </p:nvSpPr>
        <p:spPr>
          <a:xfrm>
            <a:off x="1371600" y="2286923"/>
            <a:ext cx="8632203" cy="3251083"/>
          </a:xfrm>
          <a:prstGeom prst="rect">
            <a:avLst/>
          </a:prstGeom>
          <a:noFill/>
        </p:spPr>
        <p:txBody>
          <a:bodyPr wrap="square" rtlCol="0">
            <a:spAutoFit/>
          </a:bodyPr>
          <a:lstStyle/>
          <a:p>
            <a:pPr>
              <a:lnSpc>
                <a:spcPct val="150000"/>
              </a:lnSpc>
            </a:pPr>
            <a:r>
              <a:rPr lang="en-US" sz="2800" b="1" dirty="0">
                <a:latin typeface="Montserrat" pitchFamily="2" charset="77"/>
              </a:rPr>
              <a:t>In this course, we are going to begin our journey into Data Science.</a:t>
            </a:r>
            <a:endParaRPr lang="en-US" sz="2800" dirty="0">
              <a:latin typeface="Montserrat" pitchFamily="2" charset="77"/>
            </a:endParaRPr>
          </a:p>
          <a:p>
            <a:pPr>
              <a:lnSpc>
                <a:spcPct val="150000"/>
              </a:lnSpc>
            </a:pPr>
            <a:endParaRPr lang="en-US" sz="2800" dirty="0">
              <a:latin typeface="Montserrat" pitchFamily="2" charset="77"/>
            </a:endParaRPr>
          </a:p>
          <a:p>
            <a:pPr>
              <a:lnSpc>
                <a:spcPct val="150000"/>
              </a:lnSpc>
            </a:pPr>
            <a:r>
              <a:rPr lang="en-US" sz="2800" dirty="0">
                <a:latin typeface="Montserrat" pitchFamily="2" charset="77"/>
              </a:rPr>
              <a:t>On our way we shall touch upon data collection, exploration, analysis and evaluation.</a:t>
            </a:r>
          </a:p>
        </p:txBody>
      </p:sp>
      <p:pic>
        <p:nvPicPr>
          <p:cNvPr id="28" name="Graphic 27" descr="Sailboat with solid fill">
            <a:extLst>
              <a:ext uri="{FF2B5EF4-FFF2-40B4-BE49-F238E27FC236}">
                <a16:creationId xmlns:a16="http://schemas.microsoft.com/office/drawing/2014/main" id="{9698FCAF-2400-285E-C9C6-A734136879C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21071733">
            <a:off x="5437248" y="5997209"/>
            <a:ext cx="4157507" cy="4157507"/>
          </a:xfrm>
          <a:prstGeom prst="rect">
            <a:avLst/>
          </a:prstGeom>
        </p:spPr>
      </p:pic>
      <p:grpSp>
        <p:nvGrpSpPr>
          <p:cNvPr id="30" name="Group 29">
            <a:extLst>
              <a:ext uri="{FF2B5EF4-FFF2-40B4-BE49-F238E27FC236}">
                <a16:creationId xmlns:a16="http://schemas.microsoft.com/office/drawing/2014/main" id="{2329D692-73F0-FFA3-C785-B3A19EE744A8}"/>
              </a:ext>
            </a:extLst>
          </p:cNvPr>
          <p:cNvGrpSpPr/>
          <p:nvPr/>
        </p:nvGrpSpPr>
        <p:grpSpPr>
          <a:xfrm>
            <a:off x="-152400" y="8953500"/>
            <a:ext cx="17373600" cy="1524000"/>
            <a:chOff x="-152400" y="8953500"/>
            <a:chExt cx="17373600" cy="1524000"/>
          </a:xfrm>
        </p:grpSpPr>
        <p:grpSp>
          <p:nvGrpSpPr>
            <p:cNvPr id="31" name="Group 30">
              <a:extLst>
                <a:ext uri="{FF2B5EF4-FFF2-40B4-BE49-F238E27FC236}">
                  <a16:creationId xmlns:a16="http://schemas.microsoft.com/office/drawing/2014/main" id="{8A6F834D-402C-F4C3-1BDD-0B12A2060208}"/>
                </a:ext>
              </a:extLst>
            </p:cNvPr>
            <p:cNvGrpSpPr/>
            <p:nvPr/>
          </p:nvGrpSpPr>
          <p:grpSpPr>
            <a:xfrm>
              <a:off x="-152400" y="8953500"/>
              <a:ext cx="3962400" cy="1524000"/>
              <a:chOff x="-152400" y="8953500"/>
              <a:chExt cx="3962400" cy="1524000"/>
            </a:xfrm>
          </p:grpSpPr>
          <p:pic>
            <p:nvPicPr>
              <p:cNvPr id="48" name="Graphic 47" descr="Wave with solid fill">
                <a:extLst>
                  <a:ext uri="{FF2B5EF4-FFF2-40B4-BE49-F238E27FC236}">
                    <a16:creationId xmlns:a16="http://schemas.microsoft.com/office/drawing/2014/main" id="{8ACF6668-01B7-6FFE-6732-F78E0D1FD1F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49" name="Graphic 48" descr="Wave with solid fill">
                <a:extLst>
                  <a:ext uri="{FF2B5EF4-FFF2-40B4-BE49-F238E27FC236}">
                    <a16:creationId xmlns:a16="http://schemas.microsoft.com/office/drawing/2014/main" id="{3167281A-E83F-952C-C638-0D9891D0C34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pic>
            <p:nvPicPr>
              <p:cNvPr id="50" name="Graphic 49" descr="Wave with solid fill">
                <a:extLst>
                  <a:ext uri="{FF2B5EF4-FFF2-40B4-BE49-F238E27FC236}">
                    <a16:creationId xmlns:a16="http://schemas.microsoft.com/office/drawing/2014/main" id="{BF3F35D1-6417-5004-40D4-90AD6984EEB7}"/>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86000" y="8953500"/>
                <a:ext cx="1524000" cy="1524000"/>
              </a:xfrm>
              <a:prstGeom prst="rect">
                <a:avLst/>
              </a:prstGeom>
            </p:spPr>
          </p:pic>
        </p:grpSp>
        <p:grpSp>
          <p:nvGrpSpPr>
            <p:cNvPr id="32" name="Group 31">
              <a:extLst>
                <a:ext uri="{FF2B5EF4-FFF2-40B4-BE49-F238E27FC236}">
                  <a16:creationId xmlns:a16="http://schemas.microsoft.com/office/drawing/2014/main" id="{FAC3BB05-7587-35E4-90AE-8EE9862A5752}"/>
                </a:ext>
              </a:extLst>
            </p:cNvPr>
            <p:cNvGrpSpPr/>
            <p:nvPr/>
          </p:nvGrpSpPr>
          <p:grpSpPr>
            <a:xfrm>
              <a:off x="3505200" y="8953500"/>
              <a:ext cx="3962400" cy="1524000"/>
              <a:chOff x="-152400" y="8953500"/>
              <a:chExt cx="3962400" cy="1524000"/>
            </a:xfrm>
          </p:grpSpPr>
          <p:pic>
            <p:nvPicPr>
              <p:cNvPr id="45" name="Graphic 44" descr="Wave with solid fill">
                <a:extLst>
                  <a:ext uri="{FF2B5EF4-FFF2-40B4-BE49-F238E27FC236}">
                    <a16:creationId xmlns:a16="http://schemas.microsoft.com/office/drawing/2014/main" id="{E1C77CCF-0AE9-5A42-9F9C-C05636AF73F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46" name="Graphic 45" descr="Wave with solid fill">
                <a:extLst>
                  <a:ext uri="{FF2B5EF4-FFF2-40B4-BE49-F238E27FC236}">
                    <a16:creationId xmlns:a16="http://schemas.microsoft.com/office/drawing/2014/main" id="{F0AD5F40-7EAD-F0F4-87E8-2EBE5CC50406}"/>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pic>
            <p:nvPicPr>
              <p:cNvPr id="47" name="Graphic 46" descr="Wave with solid fill">
                <a:extLst>
                  <a:ext uri="{FF2B5EF4-FFF2-40B4-BE49-F238E27FC236}">
                    <a16:creationId xmlns:a16="http://schemas.microsoft.com/office/drawing/2014/main" id="{FBEEB8A6-B2B9-D833-9C8A-C9862BF26AD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86000" y="8953500"/>
                <a:ext cx="1524000" cy="1524000"/>
              </a:xfrm>
              <a:prstGeom prst="rect">
                <a:avLst/>
              </a:prstGeom>
            </p:spPr>
          </p:pic>
        </p:grpSp>
        <p:grpSp>
          <p:nvGrpSpPr>
            <p:cNvPr id="33" name="Group 32">
              <a:extLst>
                <a:ext uri="{FF2B5EF4-FFF2-40B4-BE49-F238E27FC236}">
                  <a16:creationId xmlns:a16="http://schemas.microsoft.com/office/drawing/2014/main" id="{3B301CEE-7FFB-2502-0042-1E2D4A79D264}"/>
                </a:ext>
              </a:extLst>
            </p:cNvPr>
            <p:cNvGrpSpPr/>
            <p:nvPr/>
          </p:nvGrpSpPr>
          <p:grpSpPr>
            <a:xfrm>
              <a:off x="7162800" y="8953500"/>
              <a:ext cx="3962400" cy="1524000"/>
              <a:chOff x="-152400" y="8953500"/>
              <a:chExt cx="3962400" cy="1524000"/>
            </a:xfrm>
          </p:grpSpPr>
          <p:pic>
            <p:nvPicPr>
              <p:cNvPr id="42" name="Graphic 41" descr="Wave with solid fill">
                <a:extLst>
                  <a:ext uri="{FF2B5EF4-FFF2-40B4-BE49-F238E27FC236}">
                    <a16:creationId xmlns:a16="http://schemas.microsoft.com/office/drawing/2014/main" id="{92D0619C-513C-526C-1333-E404F05FD3B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43" name="Graphic 42" descr="Wave with solid fill">
                <a:extLst>
                  <a:ext uri="{FF2B5EF4-FFF2-40B4-BE49-F238E27FC236}">
                    <a16:creationId xmlns:a16="http://schemas.microsoft.com/office/drawing/2014/main" id="{A0EF1B40-A69A-8060-DDF7-E9FF3557685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pic>
            <p:nvPicPr>
              <p:cNvPr id="44" name="Graphic 43" descr="Wave with solid fill">
                <a:extLst>
                  <a:ext uri="{FF2B5EF4-FFF2-40B4-BE49-F238E27FC236}">
                    <a16:creationId xmlns:a16="http://schemas.microsoft.com/office/drawing/2014/main" id="{9ED53545-02BC-0471-7E3A-7D4FAC81075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86000" y="8953500"/>
                <a:ext cx="1524000" cy="1524000"/>
              </a:xfrm>
              <a:prstGeom prst="rect">
                <a:avLst/>
              </a:prstGeom>
            </p:spPr>
          </p:pic>
        </p:grpSp>
        <p:grpSp>
          <p:nvGrpSpPr>
            <p:cNvPr id="34" name="Group 33">
              <a:extLst>
                <a:ext uri="{FF2B5EF4-FFF2-40B4-BE49-F238E27FC236}">
                  <a16:creationId xmlns:a16="http://schemas.microsoft.com/office/drawing/2014/main" id="{38B2502D-75BC-DAAC-921F-C80F81CD8E9F}"/>
                </a:ext>
              </a:extLst>
            </p:cNvPr>
            <p:cNvGrpSpPr/>
            <p:nvPr/>
          </p:nvGrpSpPr>
          <p:grpSpPr>
            <a:xfrm>
              <a:off x="10820400" y="8953500"/>
              <a:ext cx="3962400" cy="1524000"/>
              <a:chOff x="-152400" y="8953500"/>
              <a:chExt cx="3962400" cy="1524000"/>
            </a:xfrm>
          </p:grpSpPr>
          <p:pic>
            <p:nvPicPr>
              <p:cNvPr id="39" name="Graphic 38" descr="Wave with solid fill">
                <a:extLst>
                  <a:ext uri="{FF2B5EF4-FFF2-40B4-BE49-F238E27FC236}">
                    <a16:creationId xmlns:a16="http://schemas.microsoft.com/office/drawing/2014/main" id="{4CDD3176-DB47-4E21-5235-C47C6D15A63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40" name="Graphic 39" descr="Wave with solid fill">
                <a:extLst>
                  <a:ext uri="{FF2B5EF4-FFF2-40B4-BE49-F238E27FC236}">
                    <a16:creationId xmlns:a16="http://schemas.microsoft.com/office/drawing/2014/main" id="{2C2D7419-255F-D6AC-1C9B-AE6776CDA4E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pic>
            <p:nvPicPr>
              <p:cNvPr id="41" name="Graphic 40" descr="Wave with solid fill">
                <a:extLst>
                  <a:ext uri="{FF2B5EF4-FFF2-40B4-BE49-F238E27FC236}">
                    <a16:creationId xmlns:a16="http://schemas.microsoft.com/office/drawing/2014/main" id="{21CA4DC1-B696-EE49-C424-6576DC7FD48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86000" y="8953500"/>
                <a:ext cx="1524000" cy="1524000"/>
              </a:xfrm>
              <a:prstGeom prst="rect">
                <a:avLst/>
              </a:prstGeom>
            </p:spPr>
          </p:pic>
        </p:grpSp>
        <p:grpSp>
          <p:nvGrpSpPr>
            <p:cNvPr id="35" name="Group 34">
              <a:extLst>
                <a:ext uri="{FF2B5EF4-FFF2-40B4-BE49-F238E27FC236}">
                  <a16:creationId xmlns:a16="http://schemas.microsoft.com/office/drawing/2014/main" id="{3EEBF21F-7159-69FD-0315-307D5795D922}"/>
                </a:ext>
              </a:extLst>
            </p:cNvPr>
            <p:cNvGrpSpPr/>
            <p:nvPr/>
          </p:nvGrpSpPr>
          <p:grpSpPr>
            <a:xfrm>
              <a:off x="14478000" y="8953500"/>
              <a:ext cx="2743200" cy="1524000"/>
              <a:chOff x="-152400" y="8953500"/>
              <a:chExt cx="2743200" cy="1524000"/>
            </a:xfrm>
          </p:grpSpPr>
          <p:pic>
            <p:nvPicPr>
              <p:cNvPr id="36" name="Graphic 35" descr="Wave with solid fill">
                <a:extLst>
                  <a:ext uri="{FF2B5EF4-FFF2-40B4-BE49-F238E27FC236}">
                    <a16:creationId xmlns:a16="http://schemas.microsoft.com/office/drawing/2014/main" id="{FC17D929-623A-478F-DEA0-86D004D3E49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37" name="Graphic 36" descr="Wave with solid fill">
                <a:extLst>
                  <a:ext uri="{FF2B5EF4-FFF2-40B4-BE49-F238E27FC236}">
                    <a16:creationId xmlns:a16="http://schemas.microsoft.com/office/drawing/2014/main" id="{AC0612E7-7234-F9DF-F1E2-F69385C83A7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grpSp>
      </p:grpSp>
      <p:sp>
        <p:nvSpPr>
          <p:cNvPr id="19" name="Freeform 9">
            <a:extLst>
              <a:ext uri="{FF2B5EF4-FFF2-40B4-BE49-F238E27FC236}">
                <a16:creationId xmlns:a16="http://schemas.microsoft.com/office/drawing/2014/main" id="{0CC3881B-0D24-73D9-36C9-948EBE6EDE34}"/>
              </a:ext>
            </a:extLst>
          </p:cNvPr>
          <p:cNvSpPr/>
          <p:nvPr/>
        </p:nvSpPr>
        <p:spPr>
          <a:xfrm flipH="1">
            <a:off x="11582400" y="3673178"/>
            <a:ext cx="5359867" cy="1619504"/>
          </a:xfrm>
          <a:custGeom>
            <a:avLst/>
            <a:gdLst/>
            <a:ahLst/>
            <a:cxnLst>
              <a:cxn ang="0">
                <a:pos x="wd2" y="hd2"/>
              </a:cxn>
              <a:cxn ang="5400000">
                <a:pos x="wd2" y="hd2"/>
              </a:cxn>
              <a:cxn ang="10800000">
                <a:pos x="wd2" y="hd2"/>
              </a:cxn>
              <a:cxn ang="16200000">
                <a:pos x="wd2" y="hd2"/>
              </a:cxn>
            </a:cxnLst>
            <a:rect l="0" t="0" r="r" b="b"/>
            <a:pathLst>
              <a:path w="21600" h="21600" extrusionOk="0">
                <a:moveTo>
                  <a:pt x="21255" y="0"/>
                </a:moveTo>
                <a:cubicBezTo>
                  <a:pt x="345" y="0"/>
                  <a:pt x="345" y="0"/>
                  <a:pt x="345" y="0"/>
                </a:cubicBezTo>
                <a:cubicBezTo>
                  <a:pt x="148" y="0"/>
                  <a:pt x="0" y="625"/>
                  <a:pt x="0" y="1339"/>
                </a:cubicBezTo>
                <a:cubicBezTo>
                  <a:pt x="0" y="13299"/>
                  <a:pt x="0" y="13299"/>
                  <a:pt x="0" y="13299"/>
                </a:cubicBezTo>
                <a:cubicBezTo>
                  <a:pt x="0" y="14013"/>
                  <a:pt x="148" y="14549"/>
                  <a:pt x="345" y="14549"/>
                </a:cubicBezTo>
                <a:cubicBezTo>
                  <a:pt x="9074" y="14549"/>
                  <a:pt x="9074" y="14549"/>
                  <a:pt x="9074" y="14549"/>
                </a:cubicBezTo>
                <a:cubicBezTo>
                  <a:pt x="9937" y="18030"/>
                  <a:pt x="9937" y="18030"/>
                  <a:pt x="9937" y="18030"/>
                </a:cubicBezTo>
                <a:cubicBezTo>
                  <a:pt x="10800" y="21600"/>
                  <a:pt x="10800" y="21600"/>
                  <a:pt x="10800" y="21600"/>
                </a:cubicBezTo>
                <a:cubicBezTo>
                  <a:pt x="11663" y="18030"/>
                  <a:pt x="11663" y="18030"/>
                  <a:pt x="11663" y="18030"/>
                </a:cubicBezTo>
                <a:cubicBezTo>
                  <a:pt x="12526" y="14549"/>
                  <a:pt x="12526" y="14549"/>
                  <a:pt x="12526" y="14549"/>
                </a:cubicBezTo>
                <a:cubicBezTo>
                  <a:pt x="21255" y="14549"/>
                  <a:pt x="21255" y="14549"/>
                  <a:pt x="21255" y="14549"/>
                </a:cubicBezTo>
                <a:cubicBezTo>
                  <a:pt x="21452" y="14549"/>
                  <a:pt x="21600" y="14013"/>
                  <a:pt x="21600" y="13299"/>
                </a:cubicBezTo>
                <a:cubicBezTo>
                  <a:pt x="21600" y="1339"/>
                  <a:pt x="21600" y="1339"/>
                  <a:pt x="21600" y="1339"/>
                </a:cubicBezTo>
                <a:cubicBezTo>
                  <a:pt x="21600" y="625"/>
                  <a:pt x="21452" y="0"/>
                  <a:pt x="21255" y="0"/>
                </a:cubicBezTo>
                <a:close/>
              </a:path>
            </a:pathLst>
          </a:custGeom>
          <a:solidFill>
            <a:srgbClr val="BFB5ED"/>
          </a:solidFill>
          <a:ln w="12700">
            <a:miter lim="400000"/>
          </a:ln>
        </p:spPr>
        <p:txBody>
          <a:bodyPr lIns="45719" rIns="45719"/>
          <a:lstStyle/>
          <a:p>
            <a:endParaRPr lang="en-DK" dirty="0"/>
          </a:p>
        </p:txBody>
      </p:sp>
      <p:sp>
        <p:nvSpPr>
          <p:cNvPr id="20" name="Freeform 9">
            <a:extLst>
              <a:ext uri="{FF2B5EF4-FFF2-40B4-BE49-F238E27FC236}">
                <a16:creationId xmlns:a16="http://schemas.microsoft.com/office/drawing/2014/main" id="{8A9CE100-8839-3A28-0032-96A8C2DB534B}"/>
              </a:ext>
            </a:extLst>
          </p:cNvPr>
          <p:cNvSpPr/>
          <p:nvPr/>
        </p:nvSpPr>
        <p:spPr>
          <a:xfrm>
            <a:off x="11577505" y="5321830"/>
            <a:ext cx="5353294" cy="1643299"/>
          </a:xfrm>
          <a:custGeom>
            <a:avLst/>
            <a:gdLst/>
            <a:ahLst/>
            <a:cxnLst>
              <a:cxn ang="0">
                <a:pos x="wd2" y="hd2"/>
              </a:cxn>
              <a:cxn ang="5400000">
                <a:pos x="wd2" y="hd2"/>
              </a:cxn>
              <a:cxn ang="10800000">
                <a:pos x="wd2" y="hd2"/>
              </a:cxn>
              <a:cxn ang="16200000">
                <a:pos x="wd2" y="hd2"/>
              </a:cxn>
            </a:cxnLst>
            <a:rect l="0" t="0" r="r" b="b"/>
            <a:pathLst>
              <a:path w="21600" h="21600" extrusionOk="0">
                <a:moveTo>
                  <a:pt x="21255" y="0"/>
                </a:moveTo>
                <a:cubicBezTo>
                  <a:pt x="345" y="0"/>
                  <a:pt x="345" y="0"/>
                  <a:pt x="345" y="0"/>
                </a:cubicBezTo>
                <a:cubicBezTo>
                  <a:pt x="148" y="0"/>
                  <a:pt x="0" y="625"/>
                  <a:pt x="0" y="1339"/>
                </a:cubicBezTo>
                <a:cubicBezTo>
                  <a:pt x="0" y="13299"/>
                  <a:pt x="0" y="13299"/>
                  <a:pt x="0" y="13299"/>
                </a:cubicBezTo>
                <a:cubicBezTo>
                  <a:pt x="0" y="14013"/>
                  <a:pt x="148" y="14549"/>
                  <a:pt x="345" y="14549"/>
                </a:cubicBezTo>
                <a:cubicBezTo>
                  <a:pt x="9074" y="14549"/>
                  <a:pt x="9074" y="14549"/>
                  <a:pt x="9074" y="14549"/>
                </a:cubicBezTo>
                <a:cubicBezTo>
                  <a:pt x="9937" y="18030"/>
                  <a:pt x="9937" y="18030"/>
                  <a:pt x="9937" y="18030"/>
                </a:cubicBezTo>
                <a:cubicBezTo>
                  <a:pt x="10800" y="21600"/>
                  <a:pt x="10800" y="21600"/>
                  <a:pt x="10800" y="21600"/>
                </a:cubicBezTo>
                <a:cubicBezTo>
                  <a:pt x="11663" y="18030"/>
                  <a:pt x="11663" y="18030"/>
                  <a:pt x="11663" y="18030"/>
                </a:cubicBezTo>
                <a:cubicBezTo>
                  <a:pt x="12526" y="14549"/>
                  <a:pt x="12526" y="14549"/>
                  <a:pt x="12526" y="14549"/>
                </a:cubicBezTo>
                <a:cubicBezTo>
                  <a:pt x="21255" y="14549"/>
                  <a:pt x="21255" y="14549"/>
                  <a:pt x="21255" y="14549"/>
                </a:cubicBezTo>
                <a:cubicBezTo>
                  <a:pt x="21452" y="14549"/>
                  <a:pt x="21600" y="14013"/>
                  <a:pt x="21600" y="13299"/>
                </a:cubicBezTo>
                <a:cubicBezTo>
                  <a:pt x="21600" y="1339"/>
                  <a:pt x="21600" y="1339"/>
                  <a:pt x="21600" y="1339"/>
                </a:cubicBezTo>
                <a:cubicBezTo>
                  <a:pt x="21600" y="625"/>
                  <a:pt x="21452" y="0"/>
                  <a:pt x="21255" y="0"/>
                </a:cubicBezTo>
                <a:close/>
              </a:path>
            </a:pathLst>
          </a:custGeom>
          <a:solidFill>
            <a:srgbClr val="8EB4E3"/>
          </a:solidFill>
          <a:ln w="12700">
            <a:miter lim="400000"/>
          </a:ln>
        </p:spPr>
        <p:txBody>
          <a:bodyPr lIns="45719" rIns="45719"/>
          <a:lstStyle/>
          <a:p>
            <a:endParaRPr dirty="0"/>
          </a:p>
        </p:txBody>
      </p:sp>
      <p:sp>
        <p:nvSpPr>
          <p:cNvPr id="21" name="Rectangle 33">
            <a:extLst>
              <a:ext uri="{FF2B5EF4-FFF2-40B4-BE49-F238E27FC236}">
                <a16:creationId xmlns:a16="http://schemas.microsoft.com/office/drawing/2014/main" id="{1110B9B2-D140-49F0-B9C9-F20535BAF8E6}"/>
              </a:ext>
            </a:extLst>
          </p:cNvPr>
          <p:cNvSpPr txBox="1"/>
          <p:nvPr/>
        </p:nvSpPr>
        <p:spPr>
          <a:xfrm>
            <a:off x="12629957" y="5682038"/>
            <a:ext cx="2609689" cy="3693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defRPr sz="3400">
                <a:solidFill>
                  <a:srgbClr val="FFFFFF"/>
                </a:solidFill>
                <a:latin typeface="Montserrat Bold"/>
                <a:ea typeface="Montserrat Bold"/>
                <a:cs typeface="Montserrat Bold"/>
                <a:sym typeface="Montserrat Bold"/>
              </a:defRPr>
            </a:lvl1pPr>
          </a:lstStyle>
          <a:p>
            <a:r>
              <a:rPr lang="en-US" sz="2400" dirty="0"/>
              <a:t>DATA ANALYSIS</a:t>
            </a:r>
            <a:endParaRPr sz="2400" dirty="0"/>
          </a:p>
        </p:txBody>
      </p:sp>
      <p:sp>
        <p:nvSpPr>
          <p:cNvPr id="22" name="TextBox 21">
            <a:extLst>
              <a:ext uri="{FF2B5EF4-FFF2-40B4-BE49-F238E27FC236}">
                <a16:creationId xmlns:a16="http://schemas.microsoft.com/office/drawing/2014/main" id="{E805E817-10C5-1E7B-FA5E-35137C13EFB9}"/>
              </a:ext>
            </a:extLst>
          </p:cNvPr>
          <p:cNvSpPr txBox="1"/>
          <p:nvPr/>
        </p:nvSpPr>
        <p:spPr>
          <a:xfrm>
            <a:off x="12440461" y="3832759"/>
            <a:ext cx="3359727" cy="830997"/>
          </a:xfrm>
          <a:prstGeom prst="rect">
            <a:avLst/>
          </a:prstGeom>
          <a:noFill/>
        </p:spPr>
        <p:txBody>
          <a:bodyPr wrap="square">
            <a:spAutoFit/>
          </a:bodyPr>
          <a:lstStyle/>
          <a:p>
            <a:pPr algn="ctr"/>
            <a:r>
              <a:rPr lang="en-US" sz="2400" b="1" dirty="0">
                <a:solidFill>
                  <a:schemeClr val="bg1"/>
                </a:solidFill>
                <a:latin typeface="Montserrat" pitchFamily="2" charset="77"/>
              </a:rPr>
              <a:t>EXPLORATORY DATA ANALYSIS</a:t>
            </a:r>
          </a:p>
        </p:txBody>
      </p:sp>
      <p:grpSp>
        <p:nvGrpSpPr>
          <p:cNvPr id="23" name="Group 22">
            <a:extLst>
              <a:ext uri="{FF2B5EF4-FFF2-40B4-BE49-F238E27FC236}">
                <a16:creationId xmlns:a16="http://schemas.microsoft.com/office/drawing/2014/main" id="{29D85EAD-D3D2-FB2D-7383-E9BEC612A5D1}"/>
              </a:ext>
            </a:extLst>
          </p:cNvPr>
          <p:cNvGrpSpPr>
            <a:grpSpLocks noChangeAspect="1"/>
          </p:cNvGrpSpPr>
          <p:nvPr/>
        </p:nvGrpSpPr>
        <p:grpSpPr>
          <a:xfrm>
            <a:off x="15698922" y="3798521"/>
            <a:ext cx="1059860" cy="833247"/>
            <a:chOff x="11472083" y="6469460"/>
            <a:chExt cx="1380460" cy="1133261"/>
          </a:xfrm>
        </p:grpSpPr>
        <p:sp>
          <p:nvSpPr>
            <p:cNvPr id="24" name="Shape">
              <a:extLst>
                <a:ext uri="{FF2B5EF4-FFF2-40B4-BE49-F238E27FC236}">
                  <a16:creationId xmlns:a16="http://schemas.microsoft.com/office/drawing/2014/main" id="{A1B722C4-93C3-B861-8719-E172CC197B23}"/>
                </a:ext>
              </a:extLst>
            </p:cNvPr>
            <p:cNvSpPr/>
            <p:nvPr/>
          </p:nvSpPr>
          <p:spPr>
            <a:xfrm>
              <a:off x="11472083" y="6559912"/>
              <a:ext cx="905108" cy="1042809"/>
            </a:xfrm>
            <a:custGeom>
              <a:avLst/>
              <a:gdLst/>
              <a:ahLst/>
              <a:cxnLst>
                <a:cxn ang="0">
                  <a:pos x="wd2" y="hd2"/>
                </a:cxn>
                <a:cxn ang="5400000">
                  <a:pos x="wd2" y="hd2"/>
                </a:cxn>
                <a:cxn ang="10800000">
                  <a:pos x="wd2" y="hd2"/>
                </a:cxn>
                <a:cxn ang="16200000">
                  <a:pos x="wd2" y="hd2"/>
                </a:cxn>
              </a:cxnLst>
              <a:rect l="0" t="0" r="r" b="b"/>
              <a:pathLst>
                <a:path w="21600" h="21600" extrusionOk="0">
                  <a:moveTo>
                    <a:pt x="2445" y="18409"/>
                  </a:moveTo>
                  <a:cubicBezTo>
                    <a:pt x="4483" y="18409"/>
                    <a:pt x="4483" y="18409"/>
                    <a:pt x="4483" y="18409"/>
                  </a:cubicBezTo>
                  <a:cubicBezTo>
                    <a:pt x="4891" y="18409"/>
                    <a:pt x="5298" y="17918"/>
                    <a:pt x="5298" y="17427"/>
                  </a:cubicBezTo>
                  <a:cubicBezTo>
                    <a:pt x="5298" y="8100"/>
                    <a:pt x="5298" y="8100"/>
                    <a:pt x="5298" y="8100"/>
                  </a:cubicBezTo>
                  <a:cubicBezTo>
                    <a:pt x="5298" y="7609"/>
                    <a:pt x="4891" y="7118"/>
                    <a:pt x="4483" y="7118"/>
                  </a:cubicBezTo>
                  <a:cubicBezTo>
                    <a:pt x="2445" y="7118"/>
                    <a:pt x="2445" y="7118"/>
                    <a:pt x="2445" y="7118"/>
                  </a:cubicBezTo>
                  <a:cubicBezTo>
                    <a:pt x="2038" y="7118"/>
                    <a:pt x="1630" y="7609"/>
                    <a:pt x="1630" y="8100"/>
                  </a:cubicBezTo>
                  <a:cubicBezTo>
                    <a:pt x="1630" y="17427"/>
                    <a:pt x="1630" y="17427"/>
                    <a:pt x="1630" y="17427"/>
                  </a:cubicBezTo>
                  <a:cubicBezTo>
                    <a:pt x="1630" y="17918"/>
                    <a:pt x="2038" y="18409"/>
                    <a:pt x="2445" y="18409"/>
                  </a:cubicBezTo>
                  <a:close/>
                  <a:moveTo>
                    <a:pt x="7336" y="18409"/>
                  </a:moveTo>
                  <a:cubicBezTo>
                    <a:pt x="9374" y="18409"/>
                    <a:pt x="9374" y="18409"/>
                    <a:pt x="9374" y="18409"/>
                  </a:cubicBezTo>
                  <a:cubicBezTo>
                    <a:pt x="9985" y="18409"/>
                    <a:pt x="10189" y="17918"/>
                    <a:pt x="10189" y="17427"/>
                  </a:cubicBezTo>
                  <a:cubicBezTo>
                    <a:pt x="10189" y="982"/>
                    <a:pt x="10189" y="982"/>
                    <a:pt x="10189" y="982"/>
                  </a:cubicBezTo>
                  <a:cubicBezTo>
                    <a:pt x="10189" y="491"/>
                    <a:pt x="9985" y="0"/>
                    <a:pt x="9374" y="0"/>
                  </a:cubicBezTo>
                  <a:cubicBezTo>
                    <a:pt x="7336" y="0"/>
                    <a:pt x="7336" y="0"/>
                    <a:pt x="7336" y="0"/>
                  </a:cubicBezTo>
                  <a:cubicBezTo>
                    <a:pt x="6928" y="0"/>
                    <a:pt x="6521" y="491"/>
                    <a:pt x="6521" y="982"/>
                  </a:cubicBezTo>
                  <a:cubicBezTo>
                    <a:pt x="6521" y="17427"/>
                    <a:pt x="6521" y="17427"/>
                    <a:pt x="6521" y="17427"/>
                  </a:cubicBezTo>
                  <a:cubicBezTo>
                    <a:pt x="6521" y="17918"/>
                    <a:pt x="6928" y="18409"/>
                    <a:pt x="7336" y="18409"/>
                  </a:cubicBezTo>
                  <a:close/>
                  <a:moveTo>
                    <a:pt x="12226" y="18409"/>
                  </a:moveTo>
                  <a:cubicBezTo>
                    <a:pt x="14468" y="18409"/>
                    <a:pt x="14468" y="18409"/>
                    <a:pt x="14468" y="18409"/>
                  </a:cubicBezTo>
                  <a:cubicBezTo>
                    <a:pt x="14875" y="18409"/>
                    <a:pt x="15079" y="17918"/>
                    <a:pt x="15079" y="17427"/>
                  </a:cubicBezTo>
                  <a:cubicBezTo>
                    <a:pt x="15079" y="4909"/>
                    <a:pt x="15079" y="4909"/>
                    <a:pt x="15079" y="4909"/>
                  </a:cubicBezTo>
                  <a:cubicBezTo>
                    <a:pt x="15079" y="4418"/>
                    <a:pt x="14875" y="3927"/>
                    <a:pt x="14468" y="3927"/>
                  </a:cubicBezTo>
                  <a:cubicBezTo>
                    <a:pt x="12226" y="3927"/>
                    <a:pt x="12226" y="3927"/>
                    <a:pt x="12226" y="3927"/>
                  </a:cubicBezTo>
                  <a:cubicBezTo>
                    <a:pt x="11819" y="3927"/>
                    <a:pt x="11411" y="4418"/>
                    <a:pt x="11411" y="4909"/>
                  </a:cubicBezTo>
                  <a:cubicBezTo>
                    <a:pt x="11411" y="17427"/>
                    <a:pt x="11411" y="17427"/>
                    <a:pt x="11411" y="17427"/>
                  </a:cubicBezTo>
                  <a:cubicBezTo>
                    <a:pt x="11411" y="17918"/>
                    <a:pt x="11819" y="18409"/>
                    <a:pt x="12226" y="18409"/>
                  </a:cubicBezTo>
                  <a:close/>
                  <a:moveTo>
                    <a:pt x="12430" y="5155"/>
                  </a:moveTo>
                  <a:cubicBezTo>
                    <a:pt x="14264" y="5155"/>
                    <a:pt x="14264" y="5155"/>
                    <a:pt x="14264" y="5155"/>
                  </a:cubicBezTo>
                  <a:cubicBezTo>
                    <a:pt x="14264" y="17182"/>
                    <a:pt x="14264" y="17182"/>
                    <a:pt x="14264" y="17182"/>
                  </a:cubicBezTo>
                  <a:cubicBezTo>
                    <a:pt x="12430" y="17182"/>
                    <a:pt x="12430" y="17182"/>
                    <a:pt x="12430" y="17182"/>
                  </a:cubicBezTo>
                  <a:lnTo>
                    <a:pt x="12430" y="5155"/>
                  </a:lnTo>
                  <a:close/>
                  <a:moveTo>
                    <a:pt x="17321" y="18409"/>
                  </a:moveTo>
                  <a:cubicBezTo>
                    <a:pt x="19358" y="18409"/>
                    <a:pt x="19358" y="18409"/>
                    <a:pt x="19358" y="18409"/>
                  </a:cubicBezTo>
                  <a:cubicBezTo>
                    <a:pt x="19766" y="18409"/>
                    <a:pt x="20174" y="17918"/>
                    <a:pt x="20174" y="17427"/>
                  </a:cubicBezTo>
                  <a:cubicBezTo>
                    <a:pt x="20174" y="11536"/>
                    <a:pt x="20174" y="11536"/>
                    <a:pt x="20174" y="11536"/>
                  </a:cubicBezTo>
                  <a:cubicBezTo>
                    <a:pt x="20174" y="11045"/>
                    <a:pt x="19766" y="10800"/>
                    <a:pt x="19358" y="10800"/>
                  </a:cubicBezTo>
                  <a:cubicBezTo>
                    <a:pt x="17321" y="10800"/>
                    <a:pt x="17321" y="10800"/>
                    <a:pt x="17321" y="10800"/>
                  </a:cubicBezTo>
                  <a:cubicBezTo>
                    <a:pt x="16709" y="10800"/>
                    <a:pt x="16506" y="11045"/>
                    <a:pt x="16506" y="11536"/>
                  </a:cubicBezTo>
                  <a:cubicBezTo>
                    <a:pt x="16506" y="17427"/>
                    <a:pt x="16506" y="17427"/>
                    <a:pt x="16506" y="17427"/>
                  </a:cubicBezTo>
                  <a:cubicBezTo>
                    <a:pt x="16506" y="17918"/>
                    <a:pt x="16709" y="18409"/>
                    <a:pt x="17321" y="18409"/>
                  </a:cubicBezTo>
                  <a:close/>
                  <a:moveTo>
                    <a:pt x="20785" y="19391"/>
                  </a:moveTo>
                  <a:cubicBezTo>
                    <a:pt x="1019" y="19391"/>
                    <a:pt x="1019" y="19391"/>
                    <a:pt x="1019" y="19391"/>
                  </a:cubicBezTo>
                  <a:cubicBezTo>
                    <a:pt x="408" y="19391"/>
                    <a:pt x="0" y="19882"/>
                    <a:pt x="0" y="20618"/>
                  </a:cubicBezTo>
                  <a:cubicBezTo>
                    <a:pt x="0" y="21109"/>
                    <a:pt x="408" y="21600"/>
                    <a:pt x="1019" y="21600"/>
                  </a:cubicBezTo>
                  <a:cubicBezTo>
                    <a:pt x="20785" y="21600"/>
                    <a:pt x="20785" y="21600"/>
                    <a:pt x="20785" y="21600"/>
                  </a:cubicBezTo>
                  <a:cubicBezTo>
                    <a:pt x="21192" y="21600"/>
                    <a:pt x="21600" y="21109"/>
                    <a:pt x="21600" y="20618"/>
                  </a:cubicBezTo>
                  <a:cubicBezTo>
                    <a:pt x="21600" y="19882"/>
                    <a:pt x="21192" y="19391"/>
                    <a:pt x="20785" y="19391"/>
                  </a:cubicBezTo>
                  <a:close/>
                </a:path>
              </a:pathLst>
            </a:custGeom>
            <a:solidFill>
              <a:schemeClr val="bg1"/>
            </a:solidFill>
            <a:ln w="12700">
              <a:miter lim="400000"/>
            </a:ln>
          </p:spPr>
          <p:txBody>
            <a:bodyPr lIns="121919" tIns="121919" rIns="121919" bIns="121919"/>
            <a:lstStyle/>
            <a:p>
              <a:endParaRPr/>
            </a:p>
          </p:txBody>
        </p:sp>
        <p:sp>
          <p:nvSpPr>
            <p:cNvPr id="25" name="Shape">
              <a:extLst>
                <a:ext uri="{FF2B5EF4-FFF2-40B4-BE49-F238E27FC236}">
                  <a16:creationId xmlns:a16="http://schemas.microsoft.com/office/drawing/2014/main" id="{531034C1-7D5E-62DF-F036-7E79C56291AD}"/>
                </a:ext>
              </a:extLst>
            </p:cNvPr>
            <p:cNvSpPr>
              <a:spLocks noChangeAspect="1"/>
            </p:cNvSpPr>
            <p:nvPr/>
          </p:nvSpPr>
          <p:spPr>
            <a:xfrm>
              <a:off x="12153237" y="6469460"/>
              <a:ext cx="699306" cy="699306"/>
            </a:xfrm>
            <a:custGeom>
              <a:avLst/>
              <a:gdLst/>
              <a:ahLst/>
              <a:cxnLst>
                <a:cxn ang="0">
                  <a:pos x="wd2" y="hd2"/>
                </a:cxn>
                <a:cxn ang="5400000">
                  <a:pos x="wd2" y="hd2"/>
                </a:cxn>
                <a:cxn ang="10800000">
                  <a:pos x="wd2" y="hd2"/>
                </a:cxn>
                <a:cxn ang="16200000">
                  <a:pos x="wd2" y="hd2"/>
                </a:cxn>
              </a:cxnLst>
              <a:rect l="0" t="0" r="r" b="b"/>
              <a:pathLst>
                <a:path w="21380" h="21380" extrusionOk="0">
                  <a:moveTo>
                    <a:pt x="20722" y="17912"/>
                  </a:moveTo>
                  <a:cubicBezTo>
                    <a:pt x="15805" y="12995"/>
                    <a:pt x="15805" y="12995"/>
                    <a:pt x="15805" y="12995"/>
                  </a:cubicBezTo>
                  <a:cubicBezTo>
                    <a:pt x="15102" y="14224"/>
                    <a:pt x="14049" y="15102"/>
                    <a:pt x="12995" y="15805"/>
                  </a:cubicBezTo>
                  <a:cubicBezTo>
                    <a:pt x="17912" y="20722"/>
                    <a:pt x="17912" y="20722"/>
                    <a:pt x="17912" y="20722"/>
                  </a:cubicBezTo>
                  <a:cubicBezTo>
                    <a:pt x="18615" y="21600"/>
                    <a:pt x="20020" y="21600"/>
                    <a:pt x="20722" y="20722"/>
                  </a:cubicBezTo>
                  <a:cubicBezTo>
                    <a:pt x="21600" y="20020"/>
                    <a:pt x="21600" y="18790"/>
                    <a:pt x="20722" y="17912"/>
                  </a:cubicBezTo>
                  <a:close/>
                  <a:moveTo>
                    <a:pt x="15980" y="8078"/>
                  </a:moveTo>
                  <a:cubicBezTo>
                    <a:pt x="15980" y="3512"/>
                    <a:pt x="12468" y="0"/>
                    <a:pt x="7902" y="0"/>
                  </a:cubicBezTo>
                  <a:cubicBezTo>
                    <a:pt x="3512" y="0"/>
                    <a:pt x="0" y="3512"/>
                    <a:pt x="0" y="8078"/>
                  </a:cubicBezTo>
                  <a:cubicBezTo>
                    <a:pt x="0" y="12468"/>
                    <a:pt x="3512" y="15980"/>
                    <a:pt x="7902" y="15980"/>
                  </a:cubicBezTo>
                  <a:cubicBezTo>
                    <a:pt x="12468" y="15980"/>
                    <a:pt x="15980" y="12468"/>
                    <a:pt x="15980" y="8078"/>
                  </a:cubicBezTo>
                  <a:close/>
                  <a:moveTo>
                    <a:pt x="7902" y="14049"/>
                  </a:moveTo>
                  <a:cubicBezTo>
                    <a:pt x="4566" y="14049"/>
                    <a:pt x="1932" y="11239"/>
                    <a:pt x="1932" y="8078"/>
                  </a:cubicBezTo>
                  <a:cubicBezTo>
                    <a:pt x="1932" y="4741"/>
                    <a:pt x="4566" y="1932"/>
                    <a:pt x="7902" y="1932"/>
                  </a:cubicBezTo>
                  <a:cubicBezTo>
                    <a:pt x="11239" y="1932"/>
                    <a:pt x="14049" y="4741"/>
                    <a:pt x="14049" y="8078"/>
                  </a:cubicBezTo>
                  <a:cubicBezTo>
                    <a:pt x="14049" y="11239"/>
                    <a:pt x="11239" y="14049"/>
                    <a:pt x="7902" y="14049"/>
                  </a:cubicBezTo>
                  <a:close/>
                  <a:moveTo>
                    <a:pt x="3337" y="8078"/>
                  </a:moveTo>
                  <a:cubicBezTo>
                    <a:pt x="4566" y="8078"/>
                    <a:pt x="4566" y="8078"/>
                    <a:pt x="4566" y="8078"/>
                  </a:cubicBezTo>
                  <a:cubicBezTo>
                    <a:pt x="4566" y="6146"/>
                    <a:pt x="6146" y="4741"/>
                    <a:pt x="7902" y="4741"/>
                  </a:cubicBezTo>
                  <a:cubicBezTo>
                    <a:pt x="7902" y="3337"/>
                    <a:pt x="7902" y="3337"/>
                    <a:pt x="7902" y="3337"/>
                  </a:cubicBezTo>
                  <a:cubicBezTo>
                    <a:pt x="5444" y="3337"/>
                    <a:pt x="3337" y="5444"/>
                    <a:pt x="3337" y="8078"/>
                  </a:cubicBezTo>
                  <a:close/>
                </a:path>
              </a:pathLst>
            </a:custGeom>
            <a:solidFill>
              <a:schemeClr val="bg1"/>
            </a:solidFill>
            <a:ln w="12700">
              <a:miter lim="400000"/>
            </a:ln>
          </p:spPr>
          <p:txBody>
            <a:bodyPr lIns="121919" tIns="121919" rIns="121919" bIns="121919"/>
            <a:lstStyle/>
            <a:p>
              <a:endParaRPr dirty="0"/>
            </a:p>
          </p:txBody>
        </p:sp>
      </p:grpSp>
      <p:sp>
        <p:nvSpPr>
          <p:cNvPr id="26" name="Shape">
            <a:extLst>
              <a:ext uri="{FF2B5EF4-FFF2-40B4-BE49-F238E27FC236}">
                <a16:creationId xmlns:a16="http://schemas.microsoft.com/office/drawing/2014/main" id="{4837BC7B-D226-3092-68F7-32BDB3012361}"/>
              </a:ext>
            </a:extLst>
          </p:cNvPr>
          <p:cNvSpPr>
            <a:spLocks noChangeAspect="1"/>
          </p:cNvSpPr>
          <p:nvPr/>
        </p:nvSpPr>
        <p:spPr>
          <a:xfrm>
            <a:off x="15631351" y="5394388"/>
            <a:ext cx="987480" cy="820081"/>
          </a:xfrm>
          <a:custGeom>
            <a:avLst/>
            <a:gdLst/>
            <a:ahLst/>
            <a:cxnLst>
              <a:cxn ang="0">
                <a:pos x="wd2" y="hd2"/>
              </a:cxn>
              <a:cxn ang="5400000">
                <a:pos x="wd2" y="hd2"/>
              </a:cxn>
              <a:cxn ang="10800000">
                <a:pos x="wd2" y="hd2"/>
              </a:cxn>
              <a:cxn ang="16200000">
                <a:pos x="wd2" y="hd2"/>
              </a:cxn>
            </a:cxnLst>
            <a:rect l="0" t="0" r="r" b="b"/>
            <a:pathLst>
              <a:path w="21600" h="21600" extrusionOk="0">
                <a:moveTo>
                  <a:pt x="21270" y="19224"/>
                </a:moveTo>
                <a:cubicBezTo>
                  <a:pt x="20116" y="19224"/>
                  <a:pt x="20116" y="19224"/>
                  <a:pt x="20116" y="19224"/>
                </a:cubicBezTo>
                <a:cubicBezTo>
                  <a:pt x="20116" y="5400"/>
                  <a:pt x="20116" y="5400"/>
                  <a:pt x="20116" y="5400"/>
                </a:cubicBezTo>
                <a:cubicBezTo>
                  <a:pt x="20116" y="4752"/>
                  <a:pt x="19621" y="4320"/>
                  <a:pt x="19292" y="4320"/>
                </a:cubicBezTo>
                <a:cubicBezTo>
                  <a:pt x="18302" y="4320"/>
                  <a:pt x="18302" y="4320"/>
                  <a:pt x="18302" y="4320"/>
                </a:cubicBezTo>
                <a:cubicBezTo>
                  <a:pt x="17808" y="6048"/>
                  <a:pt x="17808" y="6048"/>
                  <a:pt x="17808" y="6048"/>
                </a:cubicBezTo>
                <a:cubicBezTo>
                  <a:pt x="18632" y="6048"/>
                  <a:pt x="18632" y="6048"/>
                  <a:pt x="18632" y="6048"/>
                </a:cubicBezTo>
                <a:cubicBezTo>
                  <a:pt x="18632" y="18360"/>
                  <a:pt x="18632" y="18360"/>
                  <a:pt x="18632" y="18360"/>
                </a:cubicBezTo>
                <a:cubicBezTo>
                  <a:pt x="2968" y="18360"/>
                  <a:pt x="2968" y="18360"/>
                  <a:pt x="2968" y="18360"/>
                </a:cubicBezTo>
                <a:cubicBezTo>
                  <a:pt x="2968" y="6048"/>
                  <a:pt x="2968" y="6048"/>
                  <a:pt x="2968" y="6048"/>
                </a:cubicBezTo>
                <a:cubicBezTo>
                  <a:pt x="5111" y="6048"/>
                  <a:pt x="5111" y="6048"/>
                  <a:pt x="5111" y="6048"/>
                </a:cubicBezTo>
                <a:cubicBezTo>
                  <a:pt x="6760" y="4320"/>
                  <a:pt x="6760" y="4320"/>
                  <a:pt x="6760" y="4320"/>
                </a:cubicBezTo>
                <a:cubicBezTo>
                  <a:pt x="2473" y="4320"/>
                  <a:pt x="2473" y="4320"/>
                  <a:pt x="2473" y="4320"/>
                </a:cubicBezTo>
                <a:cubicBezTo>
                  <a:pt x="1979" y="4320"/>
                  <a:pt x="1649" y="4752"/>
                  <a:pt x="1649" y="5400"/>
                </a:cubicBezTo>
                <a:cubicBezTo>
                  <a:pt x="1649" y="19224"/>
                  <a:pt x="1649" y="19224"/>
                  <a:pt x="1649" y="19224"/>
                </a:cubicBezTo>
                <a:cubicBezTo>
                  <a:pt x="495" y="19224"/>
                  <a:pt x="495" y="19224"/>
                  <a:pt x="495" y="19224"/>
                </a:cubicBezTo>
                <a:cubicBezTo>
                  <a:pt x="165" y="19224"/>
                  <a:pt x="0" y="19440"/>
                  <a:pt x="0" y="19656"/>
                </a:cubicBezTo>
                <a:cubicBezTo>
                  <a:pt x="0" y="20736"/>
                  <a:pt x="824" y="21600"/>
                  <a:pt x="1649" y="21600"/>
                </a:cubicBezTo>
                <a:cubicBezTo>
                  <a:pt x="14510" y="21600"/>
                  <a:pt x="14510" y="21600"/>
                  <a:pt x="14510" y="21600"/>
                </a:cubicBezTo>
                <a:cubicBezTo>
                  <a:pt x="14510" y="20736"/>
                  <a:pt x="14510" y="20736"/>
                  <a:pt x="14510" y="20736"/>
                </a:cubicBezTo>
                <a:cubicBezTo>
                  <a:pt x="14510" y="20520"/>
                  <a:pt x="14675" y="20304"/>
                  <a:pt x="15005" y="20304"/>
                </a:cubicBezTo>
                <a:cubicBezTo>
                  <a:pt x="15169" y="20304"/>
                  <a:pt x="15499" y="20520"/>
                  <a:pt x="15499" y="20736"/>
                </a:cubicBezTo>
                <a:cubicBezTo>
                  <a:pt x="15499" y="21600"/>
                  <a:pt x="15499" y="21600"/>
                  <a:pt x="15499" y="21600"/>
                </a:cubicBezTo>
                <a:cubicBezTo>
                  <a:pt x="16159" y="21600"/>
                  <a:pt x="16159" y="21600"/>
                  <a:pt x="16159" y="21600"/>
                </a:cubicBezTo>
                <a:cubicBezTo>
                  <a:pt x="16159" y="20736"/>
                  <a:pt x="16159" y="20736"/>
                  <a:pt x="16159" y="20736"/>
                </a:cubicBezTo>
                <a:cubicBezTo>
                  <a:pt x="16159" y="20520"/>
                  <a:pt x="16324" y="20304"/>
                  <a:pt x="16653" y="20304"/>
                </a:cubicBezTo>
                <a:cubicBezTo>
                  <a:pt x="16818" y="20304"/>
                  <a:pt x="16983" y="20520"/>
                  <a:pt x="16983" y="20736"/>
                </a:cubicBezTo>
                <a:cubicBezTo>
                  <a:pt x="16983" y="21600"/>
                  <a:pt x="16983" y="21600"/>
                  <a:pt x="16983" y="21600"/>
                </a:cubicBezTo>
                <a:cubicBezTo>
                  <a:pt x="19951" y="21600"/>
                  <a:pt x="19951" y="21600"/>
                  <a:pt x="19951" y="21600"/>
                </a:cubicBezTo>
                <a:cubicBezTo>
                  <a:pt x="20776" y="21600"/>
                  <a:pt x="21600" y="20736"/>
                  <a:pt x="21600" y="19656"/>
                </a:cubicBezTo>
                <a:cubicBezTo>
                  <a:pt x="21600" y="19440"/>
                  <a:pt x="21435" y="19224"/>
                  <a:pt x="21270" y="19224"/>
                </a:cubicBezTo>
                <a:close/>
                <a:moveTo>
                  <a:pt x="5111" y="8424"/>
                </a:moveTo>
                <a:cubicBezTo>
                  <a:pt x="7915" y="5832"/>
                  <a:pt x="7915" y="5832"/>
                  <a:pt x="7915" y="5832"/>
                </a:cubicBezTo>
                <a:cubicBezTo>
                  <a:pt x="9728" y="8856"/>
                  <a:pt x="9728" y="8856"/>
                  <a:pt x="9728" y="8856"/>
                </a:cubicBezTo>
                <a:cubicBezTo>
                  <a:pt x="10058" y="9288"/>
                  <a:pt x="10058" y="9288"/>
                  <a:pt x="10058" y="9288"/>
                </a:cubicBezTo>
                <a:cubicBezTo>
                  <a:pt x="10388" y="8856"/>
                  <a:pt x="10388" y="8856"/>
                  <a:pt x="10388" y="8856"/>
                </a:cubicBezTo>
                <a:cubicBezTo>
                  <a:pt x="15499" y="4320"/>
                  <a:pt x="15499" y="4320"/>
                  <a:pt x="15499" y="4320"/>
                </a:cubicBezTo>
                <a:cubicBezTo>
                  <a:pt x="16324" y="5616"/>
                  <a:pt x="16324" y="5616"/>
                  <a:pt x="16324" y="5616"/>
                </a:cubicBezTo>
                <a:cubicBezTo>
                  <a:pt x="16489" y="5616"/>
                  <a:pt x="16489" y="5832"/>
                  <a:pt x="16489" y="5832"/>
                </a:cubicBezTo>
                <a:cubicBezTo>
                  <a:pt x="16489" y="5832"/>
                  <a:pt x="16489" y="5832"/>
                  <a:pt x="16653" y="5616"/>
                </a:cubicBezTo>
                <a:cubicBezTo>
                  <a:pt x="16653" y="5616"/>
                  <a:pt x="16653" y="5616"/>
                  <a:pt x="16653" y="5616"/>
                </a:cubicBezTo>
                <a:cubicBezTo>
                  <a:pt x="18302" y="216"/>
                  <a:pt x="18302" y="216"/>
                  <a:pt x="18302" y="216"/>
                </a:cubicBezTo>
                <a:cubicBezTo>
                  <a:pt x="18467" y="216"/>
                  <a:pt x="18467" y="216"/>
                  <a:pt x="18302" y="0"/>
                </a:cubicBezTo>
                <a:cubicBezTo>
                  <a:pt x="18302" y="0"/>
                  <a:pt x="18302" y="0"/>
                  <a:pt x="18137" y="0"/>
                </a:cubicBezTo>
                <a:cubicBezTo>
                  <a:pt x="18137" y="0"/>
                  <a:pt x="18137" y="0"/>
                  <a:pt x="18137" y="0"/>
                </a:cubicBezTo>
                <a:cubicBezTo>
                  <a:pt x="13850" y="1080"/>
                  <a:pt x="13850" y="1080"/>
                  <a:pt x="13850" y="1080"/>
                </a:cubicBezTo>
                <a:cubicBezTo>
                  <a:pt x="13850" y="1080"/>
                  <a:pt x="13850" y="1080"/>
                  <a:pt x="13685" y="1296"/>
                </a:cubicBezTo>
                <a:cubicBezTo>
                  <a:pt x="13685" y="1296"/>
                  <a:pt x="13685" y="1512"/>
                  <a:pt x="13850" y="1512"/>
                </a:cubicBezTo>
                <a:cubicBezTo>
                  <a:pt x="14510" y="2808"/>
                  <a:pt x="14510" y="2808"/>
                  <a:pt x="14510" y="2808"/>
                </a:cubicBezTo>
                <a:cubicBezTo>
                  <a:pt x="10058" y="7776"/>
                  <a:pt x="10058" y="7776"/>
                  <a:pt x="10058" y="7776"/>
                </a:cubicBezTo>
                <a:cubicBezTo>
                  <a:pt x="8079" y="5184"/>
                  <a:pt x="8079" y="5184"/>
                  <a:pt x="8079" y="5184"/>
                </a:cubicBezTo>
                <a:cubicBezTo>
                  <a:pt x="7915" y="4968"/>
                  <a:pt x="7915" y="4968"/>
                  <a:pt x="7915" y="4968"/>
                </a:cubicBezTo>
                <a:cubicBezTo>
                  <a:pt x="7750" y="4968"/>
                  <a:pt x="7750" y="4968"/>
                  <a:pt x="7750" y="4968"/>
                </a:cubicBezTo>
                <a:cubicBezTo>
                  <a:pt x="4947" y="7992"/>
                  <a:pt x="4947" y="7992"/>
                  <a:pt x="4947" y="7992"/>
                </a:cubicBezTo>
                <a:cubicBezTo>
                  <a:pt x="4947" y="8208"/>
                  <a:pt x="5111" y="8208"/>
                  <a:pt x="5111" y="8424"/>
                </a:cubicBezTo>
                <a:close/>
                <a:moveTo>
                  <a:pt x="11212" y="14688"/>
                </a:moveTo>
                <a:cubicBezTo>
                  <a:pt x="11212" y="16632"/>
                  <a:pt x="11212" y="16632"/>
                  <a:pt x="11212" y="16632"/>
                </a:cubicBezTo>
                <a:cubicBezTo>
                  <a:pt x="11212" y="16848"/>
                  <a:pt x="11377" y="17064"/>
                  <a:pt x="11707" y="17064"/>
                </a:cubicBezTo>
                <a:cubicBezTo>
                  <a:pt x="11872" y="17064"/>
                  <a:pt x="12037" y="16848"/>
                  <a:pt x="12037" y="16632"/>
                </a:cubicBezTo>
                <a:cubicBezTo>
                  <a:pt x="12037" y="14688"/>
                  <a:pt x="12037" y="14688"/>
                  <a:pt x="12037" y="14688"/>
                </a:cubicBezTo>
                <a:cubicBezTo>
                  <a:pt x="12037" y="14256"/>
                  <a:pt x="11872" y="14040"/>
                  <a:pt x="11707" y="14040"/>
                </a:cubicBezTo>
                <a:cubicBezTo>
                  <a:pt x="11377" y="14040"/>
                  <a:pt x="11212" y="14256"/>
                  <a:pt x="11212" y="14688"/>
                </a:cubicBezTo>
                <a:close/>
                <a:moveTo>
                  <a:pt x="10058" y="11664"/>
                </a:moveTo>
                <a:cubicBezTo>
                  <a:pt x="9728" y="11664"/>
                  <a:pt x="9563" y="11880"/>
                  <a:pt x="9563" y="12312"/>
                </a:cubicBezTo>
                <a:cubicBezTo>
                  <a:pt x="9563" y="16632"/>
                  <a:pt x="9563" y="16632"/>
                  <a:pt x="9563" y="16632"/>
                </a:cubicBezTo>
                <a:cubicBezTo>
                  <a:pt x="9563" y="16848"/>
                  <a:pt x="9728" y="17064"/>
                  <a:pt x="10058" y="17064"/>
                </a:cubicBezTo>
                <a:cubicBezTo>
                  <a:pt x="10223" y="17064"/>
                  <a:pt x="10388" y="16848"/>
                  <a:pt x="10388" y="16632"/>
                </a:cubicBezTo>
                <a:cubicBezTo>
                  <a:pt x="10388" y="12312"/>
                  <a:pt x="10388" y="12312"/>
                  <a:pt x="10388" y="12312"/>
                </a:cubicBezTo>
                <a:cubicBezTo>
                  <a:pt x="10388" y="11880"/>
                  <a:pt x="10223" y="11664"/>
                  <a:pt x="10058" y="11664"/>
                </a:cubicBezTo>
                <a:close/>
                <a:moveTo>
                  <a:pt x="7915" y="14688"/>
                </a:moveTo>
                <a:cubicBezTo>
                  <a:pt x="7915" y="16632"/>
                  <a:pt x="7915" y="16632"/>
                  <a:pt x="7915" y="16632"/>
                </a:cubicBezTo>
                <a:cubicBezTo>
                  <a:pt x="7915" y="16848"/>
                  <a:pt x="8079" y="17064"/>
                  <a:pt x="8409" y="17064"/>
                </a:cubicBezTo>
                <a:cubicBezTo>
                  <a:pt x="8574" y="17064"/>
                  <a:pt x="8739" y="16848"/>
                  <a:pt x="8739" y="16632"/>
                </a:cubicBezTo>
                <a:cubicBezTo>
                  <a:pt x="8739" y="14688"/>
                  <a:pt x="8739" y="14688"/>
                  <a:pt x="8739" y="14688"/>
                </a:cubicBezTo>
                <a:cubicBezTo>
                  <a:pt x="8739" y="14256"/>
                  <a:pt x="8574" y="14040"/>
                  <a:pt x="8409" y="14040"/>
                </a:cubicBezTo>
                <a:cubicBezTo>
                  <a:pt x="8079" y="14040"/>
                  <a:pt x="7915" y="14256"/>
                  <a:pt x="7915" y="14688"/>
                </a:cubicBezTo>
                <a:close/>
                <a:moveTo>
                  <a:pt x="6266" y="12312"/>
                </a:moveTo>
                <a:cubicBezTo>
                  <a:pt x="6266" y="16632"/>
                  <a:pt x="6266" y="16632"/>
                  <a:pt x="6266" y="16632"/>
                </a:cubicBezTo>
                <a:cubicBezTo>
                  <a:pt x="6266" y="16848"/>
                  <a:pt x="6431" y="17064"/>
                  <a:pt x="6760" y="17064"/>
                </a:cubicBezTo>
                <a:cubicBezTo>
                  <a:pt x="6925" y="17064"/>
                  <a:pt x="7090" y="16848"/>
                  <a:pt x="7090" y="16632"/>
                </a:cubicBezTo>
                <a:cubicBezTo>
                  <a:pt x="7090" y="12312"/>
                  <a:pt x="7090" y="12312"/>
                  <a:pt x="7090" y="12312"/>
                </a:cubicBezTo>
                <a:cubicBezTo>
                  <a:pt x="7090" y="11880"/>
                  <a:pt x="6925" y="11664"/>
                  <a:pt x="6760" y="11664"/>
                </a:cubicBezTo>
                <a:cubicBezTo>
                  <a:pt x="6431" y="11664"/>
                  <a:pt x="6266" y="11880"/>
                  <a:pt x="6266" y="12312"/>
                </a:cubicBezTo>
                <a:close/>
                <a:moveTo>
                  <a:pt x="4947" y="10152"/>
                </a:moveTo>
                <a:cubicBezTo>
                  <a:pt x="4947" y="10152"/>
                  <a:pt x="4947" y="10368"/>
                  <a:pt x="4782" y="10368"/>
                </a:cubicBezTo>
                <a:cubicBezTo>
                  <a:pt x="4782" y="10368"/>
                  <a:pt x="4617" y="10584"/>
                  <a:pt x="4617" y="10800"/>
                </a:cubicBezTo>
                <a:cubicBezTo>
                  <a:pt x="4617" y="16632"/>
                  <a:pt x="4617" y="16632"/>
                  <a:pt x="4617" y="16632"/>
                </a:cubicBezTo>
                <a:cubicBezTo>
                  <a:pt x="4617" y="16848"/>
                  <a:pt x="4782" y="17064"/>
                  <a:pt x="5111" y="17064"/>
                </a:cubicBezTo>
                <a:cubicBezTo>
                  <a:pt x="5276" y="17064"/>
                  <a:pt x="5606" y="16848"/>
                  <a:pt x="5606" y="16632"/>
                </a:cubicBezTo>
                <a:cubicBezTo>
                  <a:pt x="5606" y="10800"/>
                  <a:pt x="5606" y="10800"/>
                  <a:pt x="5606" y="10800"/>
                </a:cubicBezTo>
                <a:cubicBezTo>
                  <a:pt x="5606" y="10584"/>
                  <a:pt x="5276" y="10152"/>
                  <a:pt x="5111" y="10152"/>
                </a:cubicBezTo>
                <a:cubicBezTo>
                  <a:pt x="5111" y="10152"/>
                  <a:pt x="4947" y="10152"/>
                  <a:pt x="4947" y="10152"/>
                </a:cubicBezTo>
                <a:close/>
                <a:moveTo>
                  <a:pt x="17148" y="13176"/>
                </a:moveTo>
                <a:cubicBezTo>
                  <a:pt x="15169" y="13176"/>
                  <a:pt x="15169" y="13176"/>
                  <a:pt x="15169" y="13176"/>
                </a:cubicBezTo>
                <a:cubicBezTo>
                  <a:pt x="15005" y="13176"/>
                  <a:pt x="14840" y="13392"/>
                  <a:pt x="14840" y="13608"/>
                </a:cubicBezTo>
                <a:cubicBezTo>
                  <a:pt x="14840" y="14040"/>
                  <a:pt x="15005" y="14256"/>
                  <a:pt x="15169" y="14256"/>
                </a:cubicBezTo>
                <a:cubicBezTo>
                  <a:pt x="17148" y="14256"/>
                  <a:pt x="17148" y="14256"/>
                  <a:pt x="17148" y="14256"/>
                </a:cubicBezTo>
                <a:cubicBezTo>
                  <a:pt x="17478" y="14256"/>
                  <a:pt x="17643" y="14040"/>
                  <a:pt x="17643" y="13608"/>
                </a:cubicBezTo>
                <a:cubicBezTo>
                  <a:pt x="17643" y="13392"/>
                  <a:pt x="17478" y="13176"/>
                  <a:pt x="17148" y="13176"/>
                </a:cubicBezTo>
                <a:close/>
                <a:moveTo>
                  <a:pt x="17148" y="15552"/>
                </a:moveTo>
                <a:cubicBezTo>
                  <a:pt x="15169" y="15552"/>
                  <a:pt x="15169" y="15552"/>
                  <a:pt x="15169" y="15552"/>
                </a:cubicBezTo>
                <a:cubicBezTo>
                  <a:pt x="15005" y="15552"/>
                  <a:pt x="14840" y="15768"/>
                  <a:pt x="14840" y="16200"/>
                </a:cubicBezTo>
                <a:cubicBezTo>
                  <a:pt x="14840" y="16416"/>
                  <a:pt x="15005" y="16848"/>
                  <a:pt x="15169" y="16848"/>
                </a:cubicBezTo>
                <a:cubicBezTo>
                  <a:pt x="17148" y="16848"/>
                  <a:pt x="17148" y="16848"/>
                  <a:pt x="17148" y="16848"/>
                </a:cubicBezTo>
                <a:cubicBezTo>
                  <a:pt x="17478" y="16848"/>
                  <a:pt x="17643" y="16416"/>
                  <a:pt x="17643" y="16200"/>
                </a:cubicBezTo>
                <a:cubicBezTo>
                  <a:pt x="17643" y="15768"/>
                  <a:pt x="17478" y="15552"/>
                  <a:pt x="17148" y="15552"/>
                </a:cubicBezTo>
                <a:close/>
              </a:path>
            </a:pathLst>
          </a:custGeom>
          <a:solidFill>
            <a:schemeClr val="bg1"/>
          </a:solidFill>
          <a:ln w="12700">
            <a:miter lim="400000"/>
          </a:ln>
        </p:spPr>
        <p:txBody>
          <a:bodyPr lIns="121919" tIns="121919" rIns="121919" bIns="121919"/>
          <a:lstStyle/>
          <a:p>
            <a:endParaRPr/>
          </a:p>
        </p:txBody>
      </p:sp>
      <p:sp>
        <p:nvSpPr>
          <p:cNvPr id="51" name="Freeform 9">
            <a:extLst>
              <a:ext uri="{FF2B5EF4-FFF2-40B4-BE49-F238E27FC236}">
                <a16:creationId xmlns:a16="http://schemas.microsoft.com/office/drawing/2014/main" id="{DB03BE79-6F1A-D1CB-E936-C0E49BFB66C6}"/>
              </a:ext>
            </a:extLst>
          </p:cNvPr>
          <p:cNvSpPr/>
          <p:nvPr/>
        </p:nvSpPr>
        <p:spPr>
          <a:xfrm>
            <a:off x="11582400" y="2053674"/>
            <a:ext cx="5335911" cy="1619504"/>
          </a:xfrm>
          <a:custGeom>
            <a:avLst/>
            <a:gdLst/>
            <a:ahLst/>
            <a:cxnLst>
              <a:cxn ang="0">
                <a:pos x="wd2" y="hd2"/>
              </a:cxn>
              <a:cxn ang="5400000">
                <a:pos x="wd2" y="hd2"/>
              </a:cxn>
              <a:cxn ang="10800000">
                <a:pos x="wd2" y="hd2"/>
              </a:cxn>
              <a:cxn ang="16200000">
                <a:pos x="wd2" y="hd2"/>
              </a:cxn>
            </a:cxnLst>
            <a:rect l="0" t="0" r="r" b="b"/>
            <a:pathLst>
              <a:path w="21600" h="21600" extrusionOk="0">
                <a:moveTo>
                  <a:pt x="21255" y="0"/>
                </a:moveTo>
                <a:cubicBezTo>
                  <a:pt x="345" y="0"/>
                  <a:pt x="345" y="0"/>
                  <a:pt x="345" y="0"/>
                </a:cubicBezTo>
                <a:cubicBezTo>
                  <a:pt x="148" y="0"/>
                  <a:pt x="0" y="625"/>
                  <a:pt x="0" y="1339"/>
                </a:cubicBezTo>
                <a:cubicBezTo>
                  <a:pt x="0" y="13299"/>
                  <a:pt x="0" y="13299"/>
                  <a:pt x="0" y="13299"/>
                </a:cubicBezTo>
                <a:cubicBezTo>
                  <a:pt x="0" y="14013"/>
                  <a:pt x="148" y="14549"/>
                  <a:pt x="345" y="14549"/>
                </a:cubicBezTo>
                <a:cubicBezTo>
                  <a:pt x="9074" y="14549"/>
                  <a:pt x="9074" y="14549"/>
                  <a:pt x="9074" y="14549"/>
                </a:cubicBezTo>
                <a:cubicBezTo>
                  <a:pt x="9937" y="18030"/>
                  <a:pt x="9937" y="18030"/>
                  <a:pt x="9937" y="18030"/>
                </a:cubicBezTo>
                <a:cubicBezTo>
                  <a:pt x="10800" y="21600"/>
                  <a:pt x="10800" y="21600"/>
                  <a:pt x="10800" y="21600"/>
                </a:cubicBezTo>
                <a:cubicBezTo>
                  <a:pt x="11663" y="18030"/>
                  <a:pt x="11663" y="18030"/>
                  <a:pt x="11663" y="18030"/>
                </a:cubicBezTo>
                <a:cubicBezTo>
                  <a:pt x="12526" y="14549"/>
                  <a:pt x="12526" y="14549"/>
                  <a:pt x="12526" y="14549"/>
                </a:cubicBezTo>
                <a:cubicBezTo>
                  <a:pt x="21255" y="14549"/>
                  <a:pt x="21255" y="14549"/>
                  <a:pt x="21255" y="14549"/>
                </a:cubicBezTo>
                <a:cubicBezTo>
                  <a:pt x="21452" y="14549"/>
                  <a:pt x="21600" y="14013"/>
                  <a:pt x="21600" y="13299"/>
                </a:cubicBezTo>
                <a:cubicBezTo>
                  <a:pt x="21600" y="1339"/>
                  <a:pt x="21600" y="1339"/>
                  <a:pt x="21600" y="1339"/>
                </a:cubicBezTo>
                <a:cubicBezTo>
                  <a:pt x="21600" y="625"/>
                  <a:pt x="21452" y="0"/>
                  <a:pt x="21255" y="0"/>
                </a:cubicBezTo>
                <a:close/>
              </a:path>
            </a:pathLst>
          </a:custGeom>
          <a:solidFill>
            <a:srgbClr val="B1403F"/>
          </a:solidFill>
          <a:ln w="12700">
            <a:miter lim="400000"/>
          </a:ln>
        </p:spPr>
        <p:txBody>
          <a:bodyPr lIns="45719" rIns="45719"/>
          <a:lstStyle/>
          <a:p>
            <a:endParaRPr lang="en-DK" dirty="0"/>
          </a:p>
        </p:txBody>
      </p:sp>
      <p:sp>
        <p:nvSpPr>
          <p:cNvPr id="52" name="Rectangle 33">
            <a:extLst>
              <a:ext uri="{FF2B5EF4-FFF2-40B4-BE49-F238E27FC236}">
                <a16:creationId xmlns:a16="http://schemas.microsoft.com/office/drawing/2014/main" id="{45BD2B44-6BDB-E416-56E9-B523C1716FA1}"/>
              </a:ext>
            </a:extLst>
          </p:cNvPr>
          <p:cNvSpPr txBox="1"/>
          <p:nvPr/>
        </p:nvSpPr>
        <p:spPr>
          <a:xfrm>
            <a:off x="12289595" y="2433314"/>
            <a:ext cx="3093796" cy="3693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defRPr sz="3400">
                <a:solidFill>
                  <a:srgbClr val="FFFFFF"/>
                </a:solidFill>
                <a:latin typeface="Montserrat Bold"/>
                <a:ea typeface="Montserrat Bold"/>
                <a:cs typeface="Montserrat Bold"/>
                <a:sym typeface="Montserrat Bold"/>
              </a:defRPr>
            </a:lvl1pPr>
          </a:lstStyle>
          <a:p>
            <a:r>
              <a:rPr lang="en-US" sz="2400" dirty="0"/>
              <a:t>DATA COLLECTION</a:t>
            </a:r>
            <a:endParaRPr sz="2400" dirty="0"/>
          </a:p>
        </p:txBody>
      </p:sp>
      <p:sp>
        <p:nvSpPr>
          <p:cNvPr id="53" name="Rounded Rectangle 52">
            <a:extLst>
              <a:ext uri="{FF2B5EF4-FFF2-40B4-BE49-F238E27FC236}">
                <a16:creationId xmlns:a16="http://schemas.microsoft.com/office/drawing/2014/main" id="{D90B0960-5A4E-BD62-C470-4A0563E96EA5}"/>
              </a:ext>
            </a:extLst>
          </p:cNvPr>
          <p:cNvSpPr/>
          <p:nvPr/>
        </p:nvSpPr>
        <p:spPr>
          <a:xfrm>
            <a:off x="11582400" y="6968877"/>
            <a:ext cx="5348399" cy="1073127"/>
          </a:xfrm>
          <a:prstGeom prst="roundRect">
            <a:avLst>
              <a:gd name="adj" fmla="val 6984"/>
            </a:avLst>
          </a:prstGeom>
          <a:solidFill>
            <a:srgbClr val="0652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54" name="Rectangle 33">
            <a:extLst>
              <a:ext uri="{FF2B5EF4-FFF2-40B4-BE49-F238E27FC236}">
                <a16:creationId xmlns:a16="http://schemas.microsoft.com/office/drawing/2014/main" id="{15310E5C-84C7-CAB2-E414-2411727600D6}"/>
              </a:ext>
            </a:extLst>
          </p:cNvPr>
          <p:cNvSpPr txBox="1"/>
          <p:nvPr/>
        </p:nvSpPr>
        <p:spPr>
          <a:xfrm>
            <a:off x="12054000" y="7348254"/>
            <a:ext cx="3422412" cy="3693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defRPr sz="3400">
                <a:solidFill>
                  <a:srgbClr val="FFFFFF"/>
                </a:solidFill>
                <a:latin typeface="Montserrat Bold"/>
                <a:ea typeface="Montserrat Bold"/>
                <a:cs typeface="Montserrat Bold"/>
                <a:sym typeface="Montserrat Bold"/>
              </a:defRPr>
            </a:lvl1pPr>
          </a:lstStyle>
          <a:p>
            <a:r>
              <a:rPr lang="en-US" sz="2400" dirty="0"/>
              <a:t>MODEL EVALUATION</a:t>
            </a:r>
            <a:endParaRPr sz="2400" dirty="0"/>
          </a:p>
        </p:txBody>
      </p:sp>
      <p:sp>
        <p:nvSpPr>
          <p:cNvPr id="55" name="Shape">
            <a:extLst>
              <a:ext uri="{FF2B5EF4-FFF2-40B4-BE49-F238E27FC236}">
                <a16:creationId xmlns:a16="http://schemas.microsoft.com/office/drawing/2014/main" id="{B9F21F2B-0C51-1B3C-9634-B412DAC40573}"/>
              </a:ext>
            </a:extLst>
          </p:cNvPr>
          <p:cNvSpPr>
            <a:spLocks noChangeAspect="1"/>
          </p:cNvSpPr>
          <p:nvPr/>
        </p:nvSpPr>
        <p:spPr>
          <a:xfrm>
            <a:off x="15721925" y="2194247"/>
            <a:ext cx="827365" cy="739453"/>
          </a:xfrm>
          <a:custGeom>
            <a:avLst/>
            <a:gdLst/>
            <a:ahLst/>
            <a:cxnLst>
              <a:cxn ang="0">
                <a:pos x="wd2" y="hd2"/>
              </a:cxn>
              <a:cxn ang="5400000">
                <a:pos x="wd2" y="hd2"/>
              </a:cxn>
              <a:cxn ang="10800000">
                <a:pos x="wd2" y="hd2"/>
              </a:cxn>
              <a:cxn ang="16200000">
                <a:pos x="wd2" y="hd2"/>
              </a:cxn>
            </a:cxnLst>
            <a:rect l="0" t="0" r="r" b="b"/>
            <a:pathLst>
              <a:path w="21600" h="21600" extrusionOk="0">
                <a:moveTo>
                  <a:pt x="10354" y="14727"/>
                </a:moveTo>
                <a:cubicBezTo>
                  <a:pt x="5355" y="7855"/>
                  <a:pt x="5355" y="7855"/>
                  <a:pt x="5355" y="7855"/>
                </a:cubicBezTo>
                <a:cubicBezTo>
                  <a:pt x="8033" y="7855"/>
                  <a:pt x="8033" y="7855"/>
                  <a:pt x="8033" y="7855"/>
                </a:cubicBezTo>
                <a:cubicBezTo>
                  <a:pt x="8033" y="0"/>
                  <a:pt x="8033" y="0"/>
                  <a:pt x="8033" y="0"/>
                </a:cubicBezTo>
                <a:cubicBezTo>
                  <a:pt x="13388" y="0"/>
                  <a:pt x="13388" y="0"/>
                  <a:pt x="13388" y="0"/>
                </a:cubicBezTo>
                <a:cubicBezTo>
                  <a:pt x="13388" y="7855"/>
                  <a:pt x="13388" y="7855"/>
                  <a:pt x="13388" y="7855"/>
                </a:cubicBezTo>
                <a:cubicBezTo>
                  <a:pt x="16066" y="7855"/>
                  <a:pt x="16066" y="7855"/>
                  <a:pt x="16066" y="7855"/>
                </a:cubicBezTo>
                <a:cubicBezTo>
                  <a:pt x="11246" y="14727"/>
                  <a:pt x="11246" y="14727"/>
                  <a:pt x="11246" y="14727"/>
                </a:cubicBezTo>
                <a:lnTo>
                  <a:pt x="10354" y="14727"/>
                </a:lnTo>
                <a:close/>
                <a:moveTo>
                  <a:pt x="0" y="11782"/>
                </a:moveTo>
                <a:cubicBezTo>
                  <a:pt x="2678" y="4909"/>
                  <a:pt x="2678" y="4909"/>
                  <a:pt x="2678" y="4909"/>
                </a:cubicBezTo>
                <a:cubicBezTo>
                  <a:pt x="6069" y="4909"/>
                  <a:pt x="6069" y="4909"/>
                  <a:pt x="6069" y="4909"/>
                </a:cubicBezTo>
                <a:cubicBezTo>
                  <a:pt x="6069" y="6873"/>
                  <a:pt x="6069" y="6873"/>
                  <a:pt x="6069" y="6873"/>
                </a:cubicBezTo>
                <a:cubicBezTo>
                  <a:pt x="4106" y="6873"/>
                  <a:pt x="4106" y="6873"/>
                  <a:pt x="4106" y="6873"/>
                </a:cubicBezTo>
                <a:cubicBezTo>
                  <a:pt x="2321" y="11782"/>
                  <a:pt x="2321" y="11782"/>
                  <a:pt x="2321" y="11782"/>
                </a:cubicBezTo>
                <a:cubicBezTo>
                  <a:pt x="6783" y="11782"/>
                  <a:pt x="6783" y="11782"/>
                  <a:pt x="6783" y="11782"/>
                </a:cubicBezTo>
                <a:cubicBezTo>
                  <a:pt x="6783" y="14335"/>
                  <a:pt x="8569" y="16298"/>
                  <a:pt x="10711" y="16298"/>
                </a:cubicBezTo>
                <a:cubicBezTo>
                  <a:pt x="13031" y="16298"/>
                  <a:pt x="14817" y="14335"/>
                  <a:pt x="14817" y="11782"/>
                </a:cubicBezTo>
                <a:cubicBezTo>
                  <a:pt x="19279" y="11782"/>
                  <a:pt x="19279" y="11782"/>
                  <a:pt x="19279" y="11782"/>
                </a:cubicBezTo>
                <a:cubicBezTo>
                  <a:pt x="17494" y="6873"/>
                  <a:pt x="17494" y="6873"/>
                  <a:pt x="17494" y="6873"/>
                </a:cubicBezTo>
                <a:cubicBezTo>
                  <a:pt x="15531" y="6873"/>
                  <a:pt x="15531" y="6873"/>
                  <a:pt x="15531" y="6873"/>
                </a:cubicBezTo>
                <a:cubicBezTo>
                  <a:pt x="15531" y="4909"/>
                  <a:pt x="15531" y="4909"/>
                  <a:pt x="15531" y="4909"/>
                </a:cubicBezTo>
                <a:cubicBezTo>
                  <a:pt x="18744" y="4909"/>
                  <a:pt x="18744" y="4909"/>
                  <a:pt x="18744" y="4909"/>
                </a:cubicBezTo>
                <a:cubicBezTo>
                  <a:pt x="21600" y="11782"/>
                  <a:pt x="21600" y="11782"/>
                  <a:pt x="21600" y="11782"/>
                </a:cubicBezTo>
                <a:cubicBezTo>
                  <a:pt x="21600" y="21600"/>
                  <a:pt x="21600" y="21600"/>
                  <a:pt x="21600" y="21600"/>
                </a:cubicBezTo>
                <a:cubicBezTo>
                  <a:pt x="0" y="21600"/>
                  <a:pt x="0" y="21600"/>
                  <a:pt x="0" y="21600"/>
                </a:cubicBezTo>
                <a:lnTo>
                  <a:pt x="0" y="11782"/>
                </a:lnTo>
                <a:close/>
                <a:moveTo>
                  <a:pt x="0" y="11782"/>
                </a:moveTo>
                <a:cubicBezTo>
                  <a:pt x="0" y="11782"/>
                  <a:pt x="0" y="11782"/>
                  <a:pt x="0" y="11782"/>
                </a:cubicBezTo>
              </a:path>
            </a:pathLst>
          </a:custGeom>
          <a:solidFill>
            <a:schemeClr val="bg1"/>
          </a:solidFill>
          <a:ln w="12700">
            <a:miter lim="400000"/>
          </a:ln>
        </p:spPr>
        <p:txBody>
          <a:bodyPr lIns="121919" tIns="121919" rIns="121919" bIns="121919"/>
          <a:lstStyle/>
          <a:p>
            <a:endParaRPr/>
          </a:p>
        </p:txBody>
      </p:sp>
      <p:sp>
        <p:nvSpPr>
          <p:cNvPr id="56" name="Shape">
            <a:extLst>
              <a:ext uri="{FF2B5EF4-FFF2-40B4-BE49-F238E27FC236}">
                <a16:creationId xmlns:a16="http://schemas.microsoft.com/office/drawing/2014/main" id="{CF84593D-0C1E-E152-6E57-EB50DE7417A2}"/>
              </a:ext>
            </a:extLst>
          </p:cNvPr>
          <p:cNvSpPr/>
          <p:nvPr/>
        </p:nvSpPr>
        <p:spPr>
          <a:xfrm>
            <a:off x="15711600" y="7135364"/>
            <a:ext cx="838200" cy="751336"/>
          </a:xfrm>
          <a:custGeom>
            <a:avLst/>
            <a:gdLst/>
            <a:ahLst/>
            <a:cxnLst>
              <a:cxn ang="0">
                <a:pos x="wd2" y="hd2"/>
              </a:cxn>
              <a:cxn ang="5400000">
                <a:pos x="wd2" y="hd2"/>
              </a:cxn>
              <a:cxn ang="10800000">
                <a:pos x="wd2" y="hd2"/>
              </a:cxn>
              <a:cxn ang="16200000">
                <a:pos x="wd2" y="hd2"/>
              </a:cxn>
            </a:cxnLst>
            <a:rect l="0" t="0" r="r" b="b"/>
            <a:pathLst>
              <a:path w="21600" h="21600" extrusionOk="0">
                <a:moveTo>
                  <a:pt x="6565" y="17427"/>
                </a:moveTo>
                <a:cubicBezTo>
                  <a:pt x="7624" y="17427"/>
                  <a:pt x="8682" y="16200"/>
                  <a:pt x="8682" y="14973"/>
                </a:cubicBezTo>
                <a:cubicBezTo>
                  <a:pt x="8682" y="14236"/>
                  <a:pt x="8471" y="13745"/>
                  <a:pt x="8259" y="13255"/>
                </a:cubicBezTo>
                <a:cubicBezTo>
                  <a:pt x="12071" y="7118"/>
                  <a:pt x="12071" y="7118"/>
                  <a:pt x="12071" y="7118"/>
                </a:cubicBezTo>
                <a:cubicBezTo>
                  <a:pt x="12282" y="7364"/>
                  <a:pt x="12706" y="7364"/>
                  <a:pt x="12918" y="7364"/>
                </a:cubicBezTo>
                <a:cubicBezTo>
                  <a:pt x="13553" y="7364"/>
                  <a:pt x="13976" y="7118"/>
                  <a:pt x="14400" y="6873"/>
                </a:cubicBezTo>
                <a:cubicBezTo>
                  <a:pt x="17365" y="9573"/>
                  <a:pt x="17365" y="9573"/>
                  <a:pt x="17365" y="9573"/>
                </a:cubicBezTo>
                <a:cubicBezTo>
                  <a:pt x="17365" y="9818"/>
                  <a:pt x="17153" y="10309"/>
                  <a:pt x="17153" y="10555"/>
                </a:cubicBezTo>
                <a:cubicBezTo>
                  <a:pt x="17153" y="12027"/>
                  <a:pt x="18212" y="13009"/>
                  <a:pt x="19271" y="13009"/>
                </a:cubicBezTo>
                <a:cubicBezTo>
                  <a:pt x="20541" y="13009"/>
                  <a:pt x="21600" y="12027"/>
                  <a:pt x="21600" y="10555"/>
                </a:cubicBezTo>
                <a:cubicBezTo>
                  <a:pt x="21600" y="9082"/>
                  <a:pt x="20541" y="8100"/>
                  <a:pt x="19271" y="8100"/>
                </a:cubicBezTo>
                <a:cubicBezTo>
                  <a:pt x="18847" y="8100"/>
                  <a:pt x="18424" y="8345"/>
                  <a:pt x="18000" y="8591"/>
                </a:cubicBezTo>
                <a:cubicBezTo>
                  <a:pt x="14824" y="5891"/>
                  <a:pt x="14824" y="5891"/>
                  <a:pt x="14824" y="5891"/>
                </a:cubicBezTo>
                <a:cubicBezTo>
                  <a:pt x="15035" y="5645"/>
                  <a:pt x="15035" y="5155"/>
                  <a:pt x="15035" y="4909"/>
                </a:cubicBezTo>
                <a:cubicBezTo>
                  <a:pt x="15035" y="3436"/>
                  <a:pt x="14188" y="2455"/>
                  <a:pt x="12918" y="2455"/>
                </a:cubicBezTo>
                <a:cubicBezTo>
                  <a:pt x="11859" y="2455"/>
                  <a:pt x="10800" y="3436"/>
                  <a:pt x="10800" y="4909"/>
                </a:cubicBezTo>
                <a:cubicBezTo>
                  <a:pt x="10800" y="5400"/>
                  <a:pt x="11012" y="6136"/>
                  <a:pt x="11224" y="6382"/>
                </a:cubicBezTo>
                <a:cubicBezTo>
                  <a:pt x="7412" y="12518"/>
                  <a:pt x="7412" y="12518"/>
                  <a:pt x="7412" y="12518"/>
                </a:cubicBezTo>
                <a:cubicBezTo>
                  <a:pt x="7200" y="12518"/>
                  <a:pt x="6776" y="12518"/>
                  <a:pt x="6565" y="12518"/>
                </a:cubicBezTo>
                <a:cubicBezTo>
                  <a:pt x="5294" y="12518"/>
                  <a:pt x="4447" y="13500"/>
                  <a:pt x="4447" y="14973"/>
                </a:cubicBezTo>
                <a:cubicBezTo>
                  <a:pt x="4447" y="16200"/>
                  <a:pt x="5294" y="17427"/>
                  <a:pt x="6565" y="17427"/>
                </a:cubicBezTo>
                <a:close/>
                <a:moveTo>
                  <a:pt x="20541" y="10555"/>
                </a:moveTo>
                <a:cubicBezTo>
                  <a:pt x="20541" y="11291"/>
                  <a:pt x="19906" y="12027"/>
                  <a:pt x="19271" y="12027"/>
                </a:cubicBezTo>
                <a:cubicBezTo>
                  <a:pt x="18635" y="12027"/>
                  <a:pt x="18212" y="11291"/>
                  <a:pt x="18212" y="10555"/>
                </a:cubicBezTo>
                <a:cubicBezTo>
                  <a:pt x="18212" y="9818"/>
                  <a:pt x="18635" y="9327"/>
                  <a:pt x="19271" y="9327"/>
                </a:cubicBezTo>
                <a:cubicBezTo>
                  <a:pt x="19906" y="9327"/>
                  <a:pt x="20541" y="9818"/>
                  <a:pt x="20541" y="10555"/>
                </a:cubicBezTo>
                <a:close/>
                <a:moveTo>
                  <a:pt x="12918" y="3682"/>
                </a:moveTo>
                <a:cubicBezTo>
                  <a:pt x="13553" y="3682"/>
                  <a:pt x="14188" y="4173"/>
                  <a:pt x="14188" y="4909"/>
                </a:cubicBezTo>
                <a:cubicBezTo>
                  <a:pt x="14188" y="5645"/>
                  <a:pt x="13553" y="6382"/>
                  <a:pt x="12918" y="6382"/>
                </a:cubicBezTo>
                <a:cubicBezTo>
                  <a:pt x="12282" y="6382"/>
                  <a:pt x="11859" y="5645"/>
                  <a:pt x="11859" y="4909"/>
                </a:cubicBezTo>
                <a:cubicBezTo>
                  <a:pt x="11859" y="4173"/>
                  <a:pt x="12282" y="3682"/>
                  <a:pt x="12918" y="3682"/>
                </a:cubicBezTo>
                <a:close/>
                <a:moveTo>
                  <a:pt x="6565" y="13500"/>
                </a:moveTo>
                <a:cubicBezTo>
                  <a:pt x="7200" y="13500"/>
                  <a:pt x="7624" y="14236"/>
                  <a:pt x="7624" y="14973"/>
                </a:cubicBezTo>
                <a:cubicBezTo>
                  <a:pt x="7624" y="15709"/>
                  <a:pt x="7200" y="16200"/>
                  <a:pt x="6565" y="16200"/>
                </a:cubicBezTo>
                <a:cubicBezTo>
                  <a:pt x="5929" y="16200"/>
                  <a:pt x="5294" y="15709"/>
                  <a:pt x="5294" y="14973"/>
                </a:cubicBezTo>
                <a:cubicBezTo>
                  <a:pt x="5294" y="14236"/>
                  <a:pt x="5929" y="13500"/>
                  <a:pt x="6565" y="13500"/>
                </a:cubicBezTo>
                <a:close/>
                <a:moveTo>
                  <a:pt x="21600" y="21109"/>
                </a:moveTo>
                <a:cubicBezTo>
                  <a:pt x="21600" y="21355"/>
                  <a:pt x="21388" y="21600"/>
                  <a:pt x="21176" y="21600"/>
                </a:cubicBezTo>
                <a:cubicBezTo>
                  <a:pt x="2965" y="21600"/>
                  <a:pt x="2965" y="21600"/>
                  <a:pt x="2965" y="21600"/>
                </a:cubicBezTo>
                <a:cubicBezTo>
                  <a:pt x="2753" y="21600"/>
                  <a:pt x="2329" y="21600"/>
                  <a:pt x="2118" y="21109"/>
                </a:cubicBezTo>
                <a:cubicBezTo>
                  <a:pt x="1694" y="20864"/>
                  <a:pt x="1482" y="20373"/>
                  <a:pt x="1482" y="19882"/>
                </a:cubicBezTo>
                <a:cubicBezTo>
                  <a:pt x="1482" y="18900"/>
                  <a:pt x="1482" y="18900"/>
                  <a:pt x="1482" y="18900"/>
                </a:cubicBezTo>
                <a:cubicBezTo>
                  <a:pt x="635" y="18900"/>
                  <a:pt x="635" y="18900"/>
                  <a:pt x="635" y="18900"/>
                </a:cubicBezTo>
                <a:cubicBezTo>
                  <a:pt x="212" y="18900"/>
                  <a:pt x="0" y="18655"/>
                  <a:pt x="0" y="18409"/>
                </a:cubicBezTo>
                <a:cubicBezTo>
                  <a:pt x="0" y="18164"/>
                  <a:pt x="212" y="17918"/>
                  <a:pt x="635" y="17918"/>
                </a:cubicBezTo>
                <a:cubicBezTo>
                  <a:pt x="1482" y="17918"/>
                  <a:pt x="1482" y="17918"/>
                  <a:pt x="1482" y="17918"/>
                </a:cubicBezTo>
                <a:cubicBezTo>
                  <a:pt x="1482" y="15464"/>
                  <a:pt x="1482" y="15464"/>
                  <a:pt x="1482" y="15464"/>
                </a:cubicBezTo>
                <a:cubicBezTo>
                  <a:pt x="635" y="15464"/>
                  <a:pt x="635" y="15464"/>
                  <a:pt x="635" y="15464"/>
                </a:cubicBezTo>
                <a:cubicBezTo>
                  <a:pt x="212" y="15464"/>
                  <a:pt x="0" y="15218"/>
                  <a:pt x="0" y="14727"/>
                </a:cubicBezTo>
                <a:cubicBezTo>
                  <a:pt x="0" y="14482"/>
                  <a:pt x="212" y="14236"/>
                  <a:pt x="635" y="14236"/>
                </a:cubicBezTo>
                <a:cubicBezTo>
                  <a:pt x="1482" y="14236"/>
                  <a:pt x="1482" y="14236"/>
                  <a:pt x="1482" y="14236"/>
                </a:cubicBezTo>
                <a:cubicBezTo>
                  <a:pt x="1482" y="11782"/>
                  <a:pt x="1482" y="11782"/>
                  <a:pt x="1482" y="11782"/>
                </a:cubicBezTo>
                <a:cubicBezTo>
                  <a:pt x="635" y="11782"/>
                  <a:pt x="635" y="11782"/>
                  <a:pt x="635" y="11782"/>
                </a:cubicBezTo>
                <a:cubicBezTo>
                  <a:pt x="212" y="11782"/>
                  <a:pt x="0" y="11536"/>
                  <a:pt x="0" y="11291"/>
                </a:cubicBezTo>
                <a:cubicBezTo>
                  <a:pt x="0" y="11045"/>
                  <a:pt x="212" y="10800"/>
                  <a:pt x="635" y="10800"/>
                </a:cubicBezTo>
                <a:cubicBezTo>
                  <a:pt x="1482" y="10800"/>
                  <a:pt x="1482" y="10800"/>
                  <a:pt x="1482" y="10800"/>
                </a:cubicBezTo>
                <a:cubicBezTo>
                  <a:pt x="1482" y="8345"/>
                  <a:pt x="1482" y="8345"/>
                  <a:pt x="1482" y="8345"/>
                </a:cubicBezTo>
                <a:cubicBezTo>
                  <a:pt x="635" y="8345"/>
                  <a:pt x="635" y="8345"/>
                  <a:pt x="635" y="8345"/>
                </a:cubicBezTo>
                <a:cubicBezTo>
                  <a:pt x="212" y="8345"/>
                  <a:pt x="0" y="8100"/>
                  <a:pt x="0" y="7855"/>
                </a:cubicBezTo>
                <a:cubicBezTo>
                  <a:pt x="0" y="7364"/>
                  <a:pt x="212" y="7118"/>
                  <a:pt x="635" y="7118"/>
                </a:cubicBezTo>
                <a:cubicBezTo>
                  <a:pt x="1482" y="7118"/>
                  <a:pt x="1482" y="7118"/>
                  <a:pt x="1482" y="7118"/>
                </a:cubicBezTo>
                <a:cubicBezTo>
                  <a:pt x="1482" y="4664"/>
                  <a:pt x="1482" y="4664"/>
                  <a:pt x="1482" y="4664"/>
                </a:cubicBezTo>
                <a:cubicBezTo>
                  <a:pt x="635" y="4664"/>
                  <a:pt x="635" y="4664"/>
                  <a:pt x="635" y="4664"/>
                </a:cubicBezTo>
                <a:cubicBezTo>
                  <a:pt x="212" y="4664"/>
                  <a:pt x="0" y="4418"/>
                  <a:pt x="0" y="4173"/>
                </a:cubicBezTo>
                <a:cubicBezTo>
                  <a:pt x="0" y="3927"/>
                  <a:pt x="212" y="3682"/>
                  <a:pt x="635" y="3682"/>
                </a:cubicBezTo>
                <a:cubicBezTo>
                  <a:pt x="1482" y="3682"/>
                  <a:pt x="1482" y="3682"/>
                  <a:pt x="1482" y="3682"/>
                </a:cubicBezTo>
                <a:cubicBezTo>
                  <a:pt x="1482" y="982"/>
                  <a:pt x="1482" y="982"/>
                  <a:pt x="1482" y="982"/>
                </a:cubicBezTo>
                <a:cubicBezTo>
                  <a:pt x="635" y="982"/>
                  <a:pt x="635" y="982"/>
                  <a:pt x="635" y="982"/>
                </a:cubicBezTo>
                <a:cubicBezTo>
                  <a:pt x="212" y="982"/>
                  <a:pt x="0" y="736"/>
                  <a:pt x="0" y="491"/>
                </a:cubicBezTo>
                <a:cubicBezTo>
                  <a:pt x="0" y="245"/>
                  <a:pt x="212" y="0"/>
                  <a:pt x="635" y="0"/>
                </a:cubicBezTo>
                <a:cubicBezTo>
                  <a:pt x="2118" y="0"/>
                  <a:pt x="2118" y="0"/>
                  <a:pt x="2118" y="0"/>
                </a:cubicBezTo>
                <a:cubicBezTo>
                  <a:pt x="2329" y="0"/>
                  <a:pt x="2541" y="245"/>
                  <a:pt x="2541" y="491"/>
                </a:cubicBezTo>
                <a:cubicBezTo>
                  <a:pt x="2541" y="19882"/>
                  <a:pt x="2541" y="19882"/>
                  <a:pt x="2541" y="19882"/>
                </a:cubicBezTo>
                <a:cubicBezTo>
                  <a:pt x="2541" y="20127"/>
                  <a:pt x="2541" y="20373"/>
                  <a:pt x="2753" y="20373"/>
                </a:cubicBezTo>
                <a:cubicBezTo>
                  <a:pt x="2753" y="20618"/>
                  <a:pt x="2965" y="20618"/>
                  <a:pt x="2965" y="20618"/>
                </a:cubicBezTo>
                <a:cubicBezTo>
                  <a:pt x="21176" y="20618"/>
                  <a:pt x="21176" y="20618"/>
                  <a:pt x="21176" y="20618"/>
                </a:cubicBezTo>
                <a:cubicBezTo>
                  <a:pt x="21388" y="20618"/>
                  <a:pt x="21600" y="20864"/>
                  <a:pt x="21600" y="21109"/>
                </a:cubicBezTo>
                <a:close/>
                <a:moveTo>
                  <a:pt x="21600" y="21109"/>
                </a:moveTo>
                <a:cubicBezTo>
                  <a:pt x="21600" y="21109"/>
                  <a:pt x="21600" y="21109"/>
                  <a:pt x="21600" y="21109"/>
                </a:cubicBezTo>
              </a:path>
            </a:pathLst>
          </a:custGeom>
          <a:solidFill>
            <a:schemeClr val="bg1"/>
          </a:solidFill>
          <a:ln w="12700">
            <a:miter lim="400000"/>
          </a:ln>
        </p:spPr>
        <p:txBody>
          <a:bodyPr lIns="121919" tIns="121919" rIns="121919" bIns="121919"/>
          <a:lstStyle/>
          <a:p>
            <a:endParaRPr/>
          </a:p>
        </p:txBody>
      </p:sp>
      <p:pic>
        <p:nvPicPr>
          <p:cNvPr id="3" name="Picture 2" descr="A blue and black logo&#10;&#10;Description automatically generated">
            <a:extLst>
              <a:ext uri="{FF2B5EF4-FFF2-40B4-BE49-F238E27FC236}">
                <a16:creationId xmlns:a16="http://schemas.microsoft.com/office/drawing/2014/main" id="{AFBA73F2-624D-4A8E-2137-C1993F60A1CA}"/>
              </a:ext>
            </a:extLst>
          </p:cNvPr>
          <p:cNvPicPr>
            <a:picLocks noChangeAspect="1"/>
          </p:cNvPicPr>
          <p:nvPr/>
        </p:nvPicPr>
        <p:blipFill>
          <a:blip r:embed="rId7" cstate="print">
            <a:extLst>
              <a:ext uri="{BEBA8EAE-BF5A-486C-A8C5-ECC9F3942E4B}">
                <a14:imgProps xmlns:a14="http://schemas.microsoft.com/office/drawing/2010/main">
                  <a14:imgLayer r:embed="rId8">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extLst>
      <p:ext uri="{BB962C8B-B14F-4D97-AF65-F5344CB8AC3E}">
        <p14:creationId xmlns:p14="http://schemas.microsoft.com/office/powerpoint/2010/main" val="26625491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11C7E94C-C506-38D3-5B64-BFF1833459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1000" y="0"/>
            <a:ext cx="10287000" cy="10287000"/>
          </a:xfrm>
          <a:prstGeom prst="rect">
            <a:avLst/>
          </a:prstGeom>
        </p:spPr>
      </p:pic>
      <p:sp>
        <p:nvSpPr>
          <p:cNvPr id="8" name="TextBox 7">
            <a:extLst>
              <a:ext uri="{FF2B5EF4-FFF2-40B4-BE49-F238E27FC236}">
                <a16:creationId xmlns:a16="http://schemas.microsoft.com/office/drawing/2014/main" id="{FBF8922B-96A7-EE56-23D9-03276A76C0E0}"/>
              </a:ext>
            </a:extLst>
          </p:cNvPr>
          <p:cNvSpPr txBox="1"/>
          <p:nvPr/>
        </p:nvSpPr>
        <p:spPr>
          <a:xfrm>
            <a:off x="8991600" y="4174004"/>
            <a:ext cx="8632203" cy="2784288"/>
          </a:xfrm>
          <a:prstGeom prst="rect">
            <a:avLst/>
          </a:prstGeom>
          <a:noFill/>
        </p:spPr>
        <p:txBody>
          <a:bodyPr wrap="square" rtlCol="0">
            <a:spAutoFit/>
          </a:bodyPr>
          <a:lstStyle/>
          <a:p>
            <a:pPr>
              <a:lnSpc>
                <a:spcPct val="150000"/>
              </a:lnSpc>
            </a:pPr>
            <a:r>
              <a:rPr lang="en-US" sz="3000" dirty="0">
                <a:latin typeface="Montserrat" pitchFamily="2" charset="77"/>
              </a:rPr>
              <a:t>During the course we will use </a:t>
            </a:r>
            <a:r>
              <a:rPr lang="en-US" sz="3000" b="1" dirty="0" err="1">
                <a:latin typeface="Montserrat" pitchFamily="2" charset="77"/>
              </a:rPr>
              <a:t>Mentimeter</a:t>
            </a:r>
            <a:r>
              <a:rPr lang="en-US" sz="3000" dirty="0">
                <a:latin typeface="Montserrat" pitchFamily="2" charset="77"/>
              </a:rPr>
              <a:t> for feedback and discussion.</a:t>
            </a:r>
          </a:p>
          <a:p>
            <a:pPr>
              <a:lnSpc>
                <a:spcPct val="150000"/>
              </a:lnSpc>
            </a:pPr>
            <a:endParaRPr lang="en-US" sz="3000" dirty="0">
              <a:latin typeface="Montserrat" pitchFamily="2" charset="77"/>
            </a:endParaRPr>
          </a:p>
          <a:p>
            <a:pPr>
              <a:lnSpc>
                <a:spcPct val="150000"/>
              </a:lnSpc>
            </a:pPr>
            <a:r>
              <a:rPr lang="en-US" sz="3000" b="1" dirty="0">
                <a:latin typeface="Montserrat" pitchFamily="2" charset="77"/>
              </a:rPr>
              <a:t>Let’s try it out!</a:t>
            </a:r>
          </a:p>
        </p:txBody>
      </p:sp>
      <p:pic>
        <p:nvPicPr>
          <p:cNvPr id="2" name="Picture 1" descr="A blue and black logo&#10;&#10;Description automatically generated">
            <a:extLst>
              <a:ext uri="{FF2B5EF4-FFF2-40B4-BE49-F238E27FC236}">
                <a16:creationId xmlns:a16="http://schemas.microsoft.com/office/drawing/2014/main" id="{0EFFC1F8-04F3-9978-3E6C-B9235AB28DE8}"/>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extLst>
      <p:ext uri="{BB962C8B-B14F-4D97-AF65-F5344CB8AC3E}">
        <p14:creationId xmlns:p14="http://schemas.microsoft.com/office/powerpoint/2010/main" val="299504419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MENTIMETER_SERIES_ID_KEY" val="algvswafs34okforxkphh35zp3esj82n"/>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38C0C0DDBC9B742BC44458BFD432381" ma:contentTypeVersion="16" ma:contentTypeDescription="Create a new document." ma:contentTypeScope="" ma:versionID="9e3a3b9664c02b87506af07230493c03">
  <xsd:schema xmlns:xsd="http://www.w3.org/2001/XMLSchema" xmlns:xs="http://www.w3.org/2001/XMLSchema" xmlns:p="http://schemas.microsoft.com/office/2006/metadata/properties" xmlns:ns2="b30be232-03ea-456c-8192-b7ea3ce3ddcd" xmlns:ns3="c12dc4f0-a365-46b3-9e07-9aae8de5ba6f" targetNamespace="http://schemas.microsoft.com/office/2006/metadata/properties" ma:root="true" ma:fieldsID="97668ca7a1f544c2cd9291a5bcfce177" ns2:_="" ns3:_="">
    <xsd:import namespace="b30be232-03ea-456c-8192-b7ea3ce3ddcd"/>
    <xsd:import namespace="c12dc4f0-a365-46b3-9e07-9aae8de5ba6f"/>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KeyPoints" minOccurs="0"/>
                <xsd:element ref="ns2:MediaServiceKeyPoints" minOccurs="0"/>
                <xsd:element ref="ns2:lcf76f155ced4ddcb4097134ff3c332f" minOccurs="0"/>
                <xsd:element ref="ns3:TaxCatchAll" minOccurs="0"/>
                <xsd:element ref="ns2:MediaServiceGenerationTime" minOccurs="0"/>
                <xsd:element ref="ns2:MediaServiceEventHashCode" minOccurs="0"/>
                <xsd:element ref="ns2:MediaServiceOCR" minOccurs="0"/>
                <xsd:element ref="ns2:MediaServiceDateTaken" minOccurs="0"/>
                <xsd:element ref="ns2:MediaServiceLocation" minOccurs="0"/>
                <xsd:element ref="ns2:MediaServiceObjectDetectorVersions"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30be232-03ea-456c-8192-b7ea3ce3ddc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lcf76f155ced4ddcb4097134ff3c332f" ma:index="15" nillable="true" ma:taxonomy="true" ma:internalName="lcf76f155ced4ddcb4097134ff3c332f" ma:taxonomyFieldName="MediaServiceImageTags" ma:displayName="Image Tags" ma:readOnly="false" ma:fieldId="{5cf76f15-5ced-4ddc-b409-7134ff3c332f}" ma:taxonomyMulti="true" ma:sspId="dd5578fd-35c2-4d8f-a1bf-4043a6e4e7a5" ma:termSetId="09814cd3-568e-fe90-9814-8d621ff8fb84" ma:anchorId="fba54fb3-c3e1-fe81-a776-ca4b69148c4d" ma:open="true" ma:isKeyword="false">
      <xsd:complexType>
        <xsd:sequence>
          <xsd:element ref="pc:Terms" minOccurs="0" maxOccurs="1"/>
        </xsd:sequence>
      </xsd:complex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ServiceDateTaken" ma:index="20" nillable="true" ma:displayName="MediaServiceDateTaken" ma:hidden="true" ma:indexed="true" ma:internalName="MediaServiceDateTaken" ma:readOnly="true">
      <xsd:simpleType>
        <xsd:restriction base="dms:Text"/>
      </xsd:simpleType>
    </xsd:element>
    <xsd:element name="MediaServiceLocation" ma:index="21" nillable="true" ma:displayName="Location" ma:indexed="true" ma:internalName="MediaServiceLocation" ma:readOnly="true">
      <xsd:simpleType>
        <xsd:restriction base="dms:Text"/>
      </xsd:simple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LengthInSeconds" ma:index="23"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c12dc4f0-a365-46b3-9e07-9aae8de5ba6f"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16" nillable="true" ma:displayName="Taxonomy Catch All Column" ma:hidden="true" ma:list="{57dd815e-8d58-4377-b4d0-c0ea7a0d6e39}" ma:internalName="TaxCatchAll" ma:showField="CatchAllData" ma:web="c12dc4f0-a365-46b3-9e07-9aae8de5ba6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c12dc4f0-a365-46b3-9e07-9aae8de5ba6f" xsi:nil="true"/>
    <lcf76f155ced4ddcb4097134ff3c332f xmlns="b30be232-03ea-456c-8192-b7ea3ce3ddcd">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B307509C-F6F5-45A5-8F96-BB1A9C2DDFA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30be232-03ea-456c-8192-b7ea3ce3ddcd"/>
    <ds:schemaRef ds:uri="c12dc4f0-a365-46b3-9e07-9aae8de5ba6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2192324-B2BD-44ED-9189-FD50B4E08E52}">
  <ds:schemaRefs>
    <ds:schemaRef ds:uri="http://schemas.microsoft.com/sharepoint/v3/contenttype/forms"/>
  </ds:schemaRefs>
</ds:datastoreItem>
</file>

<file path=customXml/itemProps3.xml><?xml version="1.0" encoding="utf-8"?>
<ds:datastoreItem xmlns:ds="http://schemas.openxmlformats.org/officeDocument/2006/customXml" ds:itemID="{7ADE2A51-02EA-4AA8-8B29-AE3416880B26}">
  <ds:schemaRefs>
    <ds:schemaRef ds:uri="b30be232-03ea-456c-8192-b7ea3ce3ddcd"/>
    <ds:schemaRef ds:uri="http://www.w3.org/XML/1998/namespace"/>
    <ds:schemaRef ds:uri="http://schemas.microsoft.com/office/infopath/2007/PartnerControls"/>
    <ds:schemaRef ds:uri="http://purl.org/dc/elements/1.1/"/>
    <ds:schemaRef ds:uri="http://purl.org/dc/dcmitype/"/>
    <ds:schemaRef ds:uri="http://schemas.microsoft.com/office/2006/metadata/properties"/>
    <ds:schemaRef ds:uri="http://schemas.openxmlformats.org/package/2006/metadata/core-properties"/>
    <ds:schemaRef ds:uri="http://schemas.microsoft.com/office/2006/documentManagement/types"/>
    <ds:schemaRef ds:uri="c12dc4f0-a365-46b3-9e07-9aae8de5ba6f"/>
    <ds:schemaRef ds:uri="http://purl.org/dc/terms/"/>
  </ds:schemaRefs>
</ds:datastoreItem>
</file>

<file path=docMetadata/LabelInfo.xml><?xml version="1.0" encoding="utf-8"?>
<clbl:labelList xmlns:clbl="http://schemas.microsoft.com/office/2020/mipLabelMetadata">
  <clbl:label id="{6a2630e2-1ac5-455e-8217-0156b1936a76}" enabled="1" method="Standard" siteId="{a3927f91-cda1-4696-af89-8c9f1ceffa91}" contentBits="0" removed="0"/>
</clbl:labelList>
</file>

<file path=docProps/app.xml><?xml version="1.0" encoding="utf-8"?>
<Properties xmlns="http://schemas.openxmlformats.org/officeDocument/2006/extended-properties" xmlns:vt="http://schemas.openxmlformats.org/officeDocument/2006/docPropsVTypes">
  <TotalTime>35848</TotalTime>
  <Words>1372</Words>
  <Application>Microsoft Macintosh PowerPoint</Application>
  <PresentationFormat>Custom</PresentationFormat>
  <Paragraphs>250</Paragraphs>
  <Slides>24</Slides>
  <Notes>24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24</vt:i4>
      </vt:variant>
    </vt:vector>
  </HeadingPairs>
  <TitlesOfParts>
    <vt:vector size="32" baseType="lpstr">
      <vt:lpstr>Helvetica Neue Medium</vt:lpstr>
      <vt:lpstr>Now</vt:lpstr>
      <vt:lpstr>Montserrat</vt:lpstr>
      <vt:lpstr>Glacial Indifference</vt:lpstr>
      <vt:lpstr>Arial</vt:lpstr>
      <vt:lpstr>Montserrat Bold</vt:lpstr>
      <vt:lpstr>Calibri</vt:lpstr>
      <vt:lpstr>Office Theme</vt:lpstr>
      <vt:lpstr>PowerPoint Presentation</vt:lpstr>
      <vt:lpstr>PowerPoint Presentation</vt:lpstr>
      <vt:lpstr>Center for Health Data Science (HeaDS)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Building the Bridge</dc:title>
  <cp:lastModifiedBy>Thilde Bagger Terkelsen</cp:lastModifiedBy>
  <cp:revision>166</cp:revision>
  <dcterms:created xsi:type="dcterms:W3CDTF">2006-08-16T00:00:00Z</dcterms:created>
  <dcterms:modified xsi:type="dcterms:W3CDTF">2023-10-18T11:44:43Z</dcterms:modified>
  <dc:identifier>DAFnxRXdF5o</dc:identifie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6a2630e2-1ac5-455e-8217-0156b1936a76_Enabled">
    <vt:lpwstr>true</vt:lpwstr>
  </property>
  <property fmtid="{D5CDD505-2E9C-101B-9397-08002B2CF9AE}" pid="3" name="MSIP_Label_6a2630e2-1ac5-455e-8217-0156b1936a76_SetDate">
    <vt:lpwstr>2023-08-04T10:48:59Z</vt:lpwstr>
  </property>
  <property fmtid="{D5CDD505-2E9C-101B-9397-08002B2CF9AE}" pid="4" name="MSIP_Label_6a2630e2-1ac5-455e-8217-0156b1936a76_Method">
    <vt:lpwstr>Standard</vt:lpwstr>
  </property>
  <property fmtid="{D5CDD505-2E9C-101B-9397-08002B2CF9AE}" pid="5" name="MSIP_Label_6a2630e2-1ac5-455e-8217-0156b1936a76_Name">
    <vt:lpwstr>Notclass</vt:lpwstr>
  </property>
  <property fmtid="{D5CDD505-2E9C-101B-9397-08002B2CF9AE}" pid="6" name="MSIP_Label_6a2630e2-1ac5-455e-8217-0156b1936a76_SiteId">
    <vt:lpwstr>a3927f91-cda1-4696-af89-8c9f1ceffa91</vt:lpwstr>
  </property>
  <property fmtid="{D5CDD505-2E9C-101B-9397-08002B2CF9AE}" pid="7" name="MSIP_Label_6a2630e2-1ac5-455e-8217-0156b1936a76_ActionId">
    <vt:lpwstr>8655c045-b6f9-46c7-a004-530799f647df</vt:lpwstr>
  </property>
  <property fmtid="{D5CDD505-2E9C-101B-9397-08002B2CF9AE}" pid="8" name="MSIP_Label_6a2630e2-1ac5-455e-8217-0156b1936a76_ContentBits">
    <vt:lpwstr>0</vt:lpwstr>
  </property>
  <property fmtid="{D5CDD505-2E9C-101B-9397-08002B2CF9AE}" pid="9" name="ContentTypeId">
    <vt:lpwstr>0x010100338C0C0DDBC9B742BC44458BFD432381</vt:lpwstr>
  </property>
  <property fmtid="{D5CDD505-2E9C-101B-9397-08002B2CF9AE}" pid="10" name="MediaServiceImageTags">
    <vt:lpwstr/>
  </property>
</Properties>
</file>

<file path=docProps/thumbnail.jpeg>
</file>